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tif" ContentType="image/tif"/>
  <Default Extension="tiff" ContentType="image/tiff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72"/>
  </p:notesMasterIdLst>
  <p:handoutMasterIdLst>
    <p:handoutMasterId r:id="rId73"/>
  </p:handoutMasterIdLst>
  <p:sldIdLst>
    <p:sldId id="1983" r:id="rId2"/>
    <p:sldId id="2072" r:id="rId3"/>
    <p:sldId id="554" r:id="rId4"/>
    <p:sldId id="558" r:id="rId5"/>
    <p:sldId id="2076" r:id="rId6"/>
    <p:sldId id="627" r:id="rId7"/>
    <p:sldId id="630" r:id="rId8"/>
    <p:sldId id="564" r:id="rId9"/>
    <p:sldId id="565" r:id="rId10"/>
    <p:sldId id="566" r:id="rId11"/>
    <p:sldId id="632" r:id="rId12"/>
    <p:sldId id="631" r:id="rId13"/>
    <p:sldId id="2078" r:id="rId14"/>
    <p:sldId id="2079" r:id="rId15"/>
    <p:sldId id="334" r:id="rId16"/>
    <p:sldId id="335" r:id="rId17"/>
    <p:sldId id="336" r:id="rId18"/>
    <p:sldId id="337" r:id="rId19"/>
    <p:sldId id="338" r:id="rId20"/>
    <p:sldId id="357" r:id="rId21"/>
    <p:sldId id="358" r:id="rId22"/>
    <p:sldId id="359" r:id="rId23"/>
    <p:sldId id="364" r:id="rId24"/>
    <p:sldId id="2090" r:id="rId25"/>
    <p:sldId id="2091" r:id="rId26"/>
    <p:sldId id="2092" r:id="rId27"/>
    <p:sldId id="2089" r:id="rId28"/>
    <p:sldId id="2094" r:id="rId29"/>
    <p:sldId id="2096" r:id="rId30"/>
    <p:sldId id="2080" r:id="rId31"/>
    <p:sldId id="1904" r:id="rId32"/>
    <p:sldId id="1944" r:id="rId33"/>
    <p:sldId id="1945" r:id="rId34"/>
    <p:sldId id="1946" r:id="rId35"/>
    <p:sldId id="1947" r:id="rId36"/>
    <p:sldId id="1406" r:id="rId37"/>
    <p:sldId id="1407" r:id="rId38"/>
    <p:sldId id="1975" r:id="rId39"/>
    <p:sldId id="1963" r:id="rId40"/>
    <p:sldId id="1966" r:id="rId41"/>
    <p:sldId id="1965" r:id="rId42"/>
    <p:sldId id="1967" r:id="rId43"/>
    <p:sldId id="1415" r:id="rId44"/>
    <p:sldId id="1927" r:id="rId45"/>
    <p:sldId id="1928" r:id="rId46"/>
    <p:sldId id="1929" r:id="rId47"/>
    <p:sldId id="1930" r:id="rId48"/>
    <p:sldId id="1933" r:id="rId49"/>
    <p:sldId id="1935" r:id="rId50"/>
    <p:sldId id="1934" r:id="rId51"/>
    <p:sldId id="1936" r:id="rId52"/>
    <p:sldId id="1427" r:id="rId53"/>
    <p:sldId id="1433" r:id="rId54"/>
    <p:sldId id="1434" r:id="rId55"/>
    <p:sldId id="1978" r:id="rId56"/>
    <p:sldId id="1980" r:id="rId57"/>
    <p:sldId id="1981" r:id="rId58"/>
    <p:sldId id="1982" r:id="rId59"/>
    <p:sldId id="1977" r:id="rId60"/>
    <p:sldId id="2086" r:id="rId61"/>
    <p:sldId id="2087" r:id="rId62"/>
    <p:sldId id="2081" r:id="rId63"/>
    <p:sldId id="2083" r:id="rId64"/>
    <p:sldId id="2084" r:id="rId65"/>
    <p:sldId id="2097" r:id="rId66"/>
    <p:sldId id="2082" r:id="rId67"/>
    <p:sldId id="2085" r:id="rId68"/>
    <p:sldId id="2099" r:id="rId69"/>
    <p:sldId id="2077" r:id="rId70"/>
    <p:sldId id="2003" r:id="rId71"/>
  </p:sldIdLst>
  <p:sldSz cx="14630400" cy="8229600"/>
  <p:notesSz cx="6858000" cy="9144000"/>
  <p:defaultTextStyle>
    <a:defPPr>
      <a:defRPr lang="es-ES"/>
    </a:defPPr>
    <a:lvl1pPr marL="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3152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6304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9456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2608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5760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8912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12064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5216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B8F0ECD-EF4B-5C48-A5CF-99B307BEA962}">
          <p14:sldIdLst>
            <p14:sldId id="1983"/>
            <p14:sldId id="2072"/>
            <p14:sldId id="554"/>
            <p14:sldId id="558"/>
            <p14:sldId id="2076"/>
            <p14:sldId id="627"/>
            <p14:sldId id="630"/>
            <p14:sldId id="564"/>
            <p14:sldId id="565"/>
            <p14:sldId id="566"/>
            <p14:sldId id="632"/>
            <p14:sldId id="631"/>
            <p14:sldId id="2078"/>
            <p14:sldId id="2079"/>
            <p14:sldId id="334"/>
            <p14:sldId id="335"/>
            <p14:sldId id="336"/>
            <p14:sldId id="337"/>
            <p14:sldId id="338"/>
            <p14:sldId id="357"/>
            <p14:sldId id="358"/>
            <p14:sldId id="359"/>
            <p14:sldId id="364"/>
            <p14:sldId id="2090"/>
            <p14:sldId id="2091"/>
            <p14:sldId id="2092"/>
            <p14:sldId id="2089"/>
            <p14:sldId id="2094"/>
            <p14:sldId id="2096"/>
            <p14:sldId id="2080"/>
            <p14:sldId id="1904"/>
            <p14:sldId id="1944"/>
            <p14:sldId id="1945"/>
            <p14:sldId id="1946"/>
            <p14:sldId id="1947"/>
            <p14:sldId id="1406"/>
            <p14:sldId id="1407"/>
            <p14:sldId id="1975"/>
            <p14:sldId id="1963"/>
            <p14:sldId id="1966"/>
            <p14:sldId id="1965"/>
            <p14:sldId id="1967"/>
            <p14:sldId id="1415"/>
            <p14:sldId id="1927"/>
            <p14:sldId id="1928"/>
            <p14:sldId id="1929"/>
            <p14:sldId id="1930"/>
            <p14:sldId id="1933"/>
            <p14:sldId id="1935"/>
            <p14:sldId id="1934"/>
            <p14:sldId id="1936"/>
            <p14:sldId id="1427"/>
            <p14:sldId id="1433"/>
            <p14:sldId id="1434"/>
            <p14:sldId id="1978"/>
            <p14:sldId id="1980"/>
            <p14:sldId id="1981"/>
            <p14:sldId id="1982"/>
            <p14:sldId id="1977"/>
            <p14:sldId id="2086"/>
            <p14:sldId id="2087"/>
            <p14:sldId id="2081"/>
            <p14:sldId id="2083"/>
            <p14:sldId id="2084"/>
            <p14:sldId id="2097"/>
            <p14:sldId id="2082"/>
            <p14:sldId id="2085"/>
            <p14:sldId id="2099"/>
            <p14:sldId id="2077"/>
            <p14:sldId id="200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592">
          <p15:clr>
            <a:srgbClr val="A4A3A4"/>
          </p15:clr>
        </p15:guide>
        <p15:guide id="4" pos="46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nyanz" initials="MOU" lastIdx="1" clrIdx="0">
    <p:extLst>
      <p:ext uri="{19B8F6BF-5375-455C-9EA6-DF929625EA0E}">
        <p15:presenceInfo xmlns:p15="http://schemas.microsoft.com/office/powerpoint/2012/main" userId="junyanz" providerId="None"/>
      </p:ext>
    </p:extLst>
  </p:cmAuthor>
  <p:cmAuthor id="2" name="Happy" initials="H" lastIdx="18" clrIdx="1">
    <p:extLst>
      <p:ext uri="{19B8F6BF-5375-455C-9EA6-DF929625EA0E}">
        <p15:presenceInfo xmlns:p15="http://schemas.microsoft.com/office/powerpoint/2012/main" userId="S::mn8093@office365home.vip::12e2b9e3-3b94-4167-981f-6f0e7f0e8ce4" providerId="AD"/>
      </p:ext>
    </p:extLst>
  </p:cmAuthor>
  <p:cmAuthor id="3" name="Jun-Yan Zhu" initials="JYZ" lastIdx="1" clrIdx="2">
    <p:extLst>
      <p:ext uri="{19B8F6BF-5375-455C-9EA6-DF929625EA0E}">
        <p15:presenceInfo xmlns:p15="http://schemas.microsoft.com/office/powerpoint/2012/main" userId="S::junyanz@andrew.cmu.edu::0ab57608-0d75-4d97-8845-e17ba887944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FF"/>
    <a:srgbClr val="F1F1F1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52" autoAdjust="0"/>
    <p:restoredTop sz="82280" autoAdjust="0"/>
  </p:normalViewPr>
  <p:slideViewPr>
    <p:cSldViewPr>
      <p:cViewPr varScale="1">
        <p:scale>
          <a:sx n="76" d="100"/>
          <a:sy n="76" d="100"/>
        </p:scale>
        <p:origin x="1856" y="192"/>
      </p:cViewPr>
      <p:guideLst>
        <p:guide orient="horz" pos="1620"/>
        <p:guide pos="2880"/>
        <p:guide orient="horz" pos="2592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2648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1-04-09T11:46:29.124" idx="1">
    <p:pos x="8119" y="4293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3-12T01:43:02.006" idx="1">
    <p:pos x="10" y="10"/>
    <p:text/>
    <p:extLst>
      <p:ext uri="{C676402C-5697-4E1C-873F-D02D1690AC5C}">
        <p15:threadingInfo xmlns:p15="http://schemas.microsoft.com/office/powerpoint/2012/main" timeZoneBias="4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D750C-FA67-49B5-91AC-D57DF3776E99}" type="datetimeFigureOut">
              <a:rPr lang="en-US" smtClean="0"/>
              <a:t>4/9/21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7EA6F-131B-4C94-A96A-6B4A185B3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5033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8EF0CC-3B63-44DF-AB92-2EEECBE7991A}" type="datetimeFigureOut">
              <a:rPr lang="es-ES" smtClean="0"/>
              <a:t>9/4/21</a:t>
            </a:fld>
            <a:endParaRPr lang="es-ES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FEA5E-F7F5-4500-A602-A04F11FD5847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67454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3152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6304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9456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2608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5760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8912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12064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5216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CN" sz="19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70187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96303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931013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275228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16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784279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17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77806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18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268539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802439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20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233488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also</a:t>
            </a:r>
            <a:r>
              <a:rPr lang="zh-CN" altLang="en-US" dirty="0"/>
              <a:t> </a:t>
            </a:r>
            <a:r>
              <a:rPr lang="en-US" altLang="zh-CN" dirty="0"/>
              <a:t>modify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generator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theta.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course,</a:t>
            </a:r>
            <a:r>
              <a:rPr lang="zh-CN" altLang="en-US" dirty="0"/>
              <a:t> </a:t>
            </a:r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you</a:t>
            </a:r>
            <a:r>
              <a:rPr lang="zh-CN" altLang="en-US" dirty="0"/>
              <a:t> </a:t>
            </a:r>
            <a:r>
              <a:rPr lang="en-US" altLang="zh-CN" dirty="0"/>
              <a:t>modify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too</a:t>
            </a:r>
            <a:r>
              <a:rPr lang="zh-CN" altLang="en-US" dirty="0"/>
              <a:t> </a:t>
            </a:r>
            <a:r>
              <a:rPr lang="en-US" altLang="zh-CN" dirty="0"/>
              <a:t>much,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will</a:t>
            </a:r>
            <a:r>
              <a:rPr lang="zh-CN" altLang="en-US" dirty="0"/>
              <a:t> </a:t>
            </a:r>
            <a:r>
              <a:rPr lang="en-US" altLang="zh-CN" dirty="0"/>
              <a:t>start</a:t>
            </a:r>
            <a:r>
              <a:rPr lang="zh-CN" altLang="en-US" dirty="0"/>
              <a:t> </a:t>
            </a:r>
            <a:r>
              <a:rPr lang="en-US" altLang="zh-CN" dirty="0"/>
              <a:t>overfitting,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lose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original</a:t>
            </a:r>
            <a:r>
              <a:rPr lang="zh-CN" altLang="en-US" dirty="0"/>
              <a:t> </a:t>
            </a:r>
            <a:r>
              <a:rPr lang="en-US" altLang="zh-CN" dirty="0"/>
              <a:t>structure.</a:t>
            </a:r>
            <a:r>
              <a:rPr lang="zh-CN" altLang="en-US" dirty="0"/>
              <a:t> </a:t>
            </a:r>
            <a:r>
              <a:rPr lang="en-US" altLang="zh-CN" dirty="0"/>
              <a:t>[C}</a:t>
            </a:r>
            <a:r>
              <a:rPr lang="zh-CN" altLang="en-US" dirty="0"/>
              <a:t> </a:t>
            </a:r>
            <a:r>
              <a:rPr lang="en-US" altLang="zh-CN" dirty="0"/>
              <a:t>Therefore,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add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sz="2000" dirty="0" err="1"/>
              <a:t>regularizer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enforces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new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r>
              <a:rPr lang="zh-CN" altLang="en-US" dirty="0"/>
              <a:t> </a:t>
            </a:r>
            <a:r>
              <a:rPr lang="en-US" altLang="zh-CN" dirty="0"/>
              <a:t>stays</a:t>
            </a:r>
            <a:r>
              <a:rPr lang="zh-CN" altLang="en-US" dirty="0"/>
              <a:t> </a:t>
            </a:r>
            <a:r>
              <a:rPr lang="en-US" altLang="zh-CN" dirty="0"/>
              <a:t>close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original</a:t>
            </a:r>
            <a:r>
              <a:rPr lang="zh-CN" altLang="en-US" dirty="0"/>
              <a:t> </a:t>
            </a:r>
            <a:r>
              <a:rPr lang="en-US" altLang="zh-CN" dirty="0"/>
              <a:t>model.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026513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22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81634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747486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23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024077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24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839838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25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031208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26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33111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27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574863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28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855334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29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216659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30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832992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46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31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728096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we can first </a:t>
            </a:r>
            <a:r>
              <a:rPr lang="en-US" sz="19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generate</a:t>
            </a:r>
            <a:r>
              <a:rPr lang="en-US" sz="1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image,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32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14602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031246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33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455268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34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85641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35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907217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36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920615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37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406832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38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469373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39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218786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40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973510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41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300140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42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24986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819206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43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077690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44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073791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45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236351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46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4276507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="0" u="sng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47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8118558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48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8741217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49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4111160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50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3566534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is the quantitative evaluation, which </a:t>
            </a:r>
            <a:r>
              <a:rPr lang="en-US" sz="19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says</a:t>
            </a:r>
            <a:r>
              <a:rPr lang="en-US" sz="1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en-US" sz="19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sez</a:t>
            </a:r>
            <a:r>
              <a:rPr lang="en-US" altLang="zh-CN" sz="1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zh-CN" altLang="en-US" sz="1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you can turn a </a:t>
            </a:r>
            <a:r>
              <a:rPr lang="en-US" sz="19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window</a:t>
            </a:r>
            <a:r>
              <a:rPr lang="en-US" sz="1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into a door, or add a </a:t>
            </a:r>
            <a:r>
              <a:rPr lang="en-US" sz="19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</a:t>
            </a:r>
            <a:r>
              <a:rPr lang="en-US" sz="1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buildings, but models </a:t>
            </a:r>
            <a:r>
              <a:rPr lang="en-US" sz="19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refuse</a:t>
            </a:r>
            <a:r>
              <a:rPr lang="en-US" sz="1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add doors </a:t>
            </a:r>
            <a:r>
              <a:rPr lang="en-US" altLang="zh-CN" sz="1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n-US" sz="1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tree</a:t>
            </a:r>
            <a:r>
              <a:rPr lang="en-US" altLang="zh-CN" sz="1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n-US" sz="1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sky</a:t>
            </a:r>
            <a:r>
              <a:rPr lang="en-US" altLang="zh-CN" sz="1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zh-CN" altLang="en-US" sz="1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</a:t>
            </a:r>
            <a:r>
              <a:rPr lang="zh-CN" altLang="en-US" sz="1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zh-CN" altLang="en-US" sz="1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that?</a:t>
            </a:r>
            <a:r>
              <a:rPr lang="zh-CN" altLang="en-US" sz="1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altLang="zh-CN" sz="1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|||</a:t>
            </a:r>
            <a:r>
              <a:rPr lang="zh-CN" altLang="en-US" sz="1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because this will break </a:t>
            </a:r>
            <a:r>
              <a:rPr lang="en-US" sz="19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realism</a:t>
            </a:r>
            <a:r>
              <a:rPr lang="en-US" sz="1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make things look </a:t>
            </a:r>
            <a:r>
              <a:rPr lang="en-US" sz="19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unrealistic</a:t>
            </a:r>
            <a:r>
              <a:rPr lang="en-US" sz="1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n-US" altLang="zh-CN" sz="1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n-US" sz="1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model has </a:t>
            </a:r>
            <a:r>
              <a:rPr lang="en-US" sz="19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captured</a:t>
            </a:r>
            <a:r>
              <a:rPr lang="en-US" sz="1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that.  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51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1826299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52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1523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8276098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53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9345925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54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0043900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55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471682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56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9464410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58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5077593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59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4199664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60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8168344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66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8012879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67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2459540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68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84978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6011945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69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5762288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70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80640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L2 + raw pixel colors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zh-CN" dirty="0" smtClean="0"/>
                  <a:t>L2 +  AlexNet </a:t>
                </a:r>
                <a:r>
                  <a:rPr lang="en-US" altLang="zh-CN" i="0" dirty="0" smtClean="0">
                    <a:latin typeface="Cambria Math" panose="02040503050406030204" pitchFamily="18" charset="0"/>
                  </a:rPr>
                  <a:t>𝑐𝑜𝑛𝑣</a:t>
                </a:r>
                <a:r>
                  <a:rPr lang="en-US" altLang="zh-CN" b="0" i="0" dirty="0" smtClean="0">
                    <a:latin typeface="Cambria Math" panose="02040503050406030204" pitchFamily="18" charset="0"/>
                  </a:rPr>
                  <a:t>4</a:t>
                </a:r>
                <a:r>
                  <a:rPr lang="en-US" altLang="zh-CN" i="0" dirty="0" smtClean="0">
                    <a:latin typeface="Cambria Math" panose="02040503050406030204" pitchFamily="18" charset="0"/>
                  </a:rPr>
                  <a:t> </a:t>
                </a:r>
                <a:endParaRPr lang="en-US" altLang="zh-CN" dirty="0" smtClean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0581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7271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2920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97280" y="2556511"/>
            <a:ext cx="12435840" cy="176403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10607040" y="329567"/>
            <a:ext cx="3291840" cy="702183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731520" y="329567"/>
            <a:ext cx="9631680" cy="702183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Text"/>
          <p:cNvSpPr>
            <a:spLocks noGrp="1"/>
          </p:cNvSpPr>
          <p:nvPr>
            <p:ph type="title"/>
          </p:nvPr>
        </p:nvSpPr>
        <p:spPr>
          <a:xfrm>
            <a:off x="314325" y="214313"/>
            <a:ext cx="14101763" cy="1189434"/>
          </a:xfrm>
          <a:prstGeom prst="rect">
            <a:avLst/>
          </a:prstGeom>
          <a:effectLst/>
        </p:spPr>
        <p:txBody>
          <a:bodyPr lIns="35717" tIns="35717" rIns="35717" bIns="35717"/>
          <a:lstStyle>
            <a:lvl1pPr algn="ctr" defTabSz="492901">
              <a:lnSpc>
                <a:spcPct val="100000"/>
              </a:lnSpc>
              <a:buClr>
                <a:srgbClr val="000000"/>
              </a:buClr>
              <a:defRPr sz="7080" b="0">
                <a:solidFill>
                  <a:srgbClr val="000000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>
            <a:spLocks noGrp="1"/>
          </p:cNvSpPr>
          <p:nvPr>
            <p:ph type="body" idx="1"/>
          </p:nvPr>
        </p:nvSpPr>
        <p:spPr>
          <a:xfrm>
            <a:off x="1428751" y="1510903"/>
            <a:ext cx="11772901" cy="5636419"/>
          </a:xfrm>
          <a:prstGeom prst="rect">
            <a:avLst/>
          </a:prstGeom>
        </p:spPr>
        <p:txBody>
          <a:bodyPr lIns="35717" tIns="35717" rIns="35717" bIns="35717" anchor="ctr"/>
          <a:lstStyle>
            <a:lvl1pPr marL="0" indent="0" defTabSz="492901">
              <a:spcBef>
                <a:spcPts val="1097"/>
              </a:spcBef>
              <a:buClr>
                <a:srgbClr val="000000"/>
              </a:buClr>
              <a:buSzTx/>
              <a:buNone/>
              <a:defRPr sz="3480" b="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 defTabSz="492901">
              <a:spcBef>
                <a:spcPts val="1097"/>
              </a:spcBef>
              <a:buClr>
                <a:srgbClr val="000000"/>
              </a:buClr>
              <a:buSzTx/>
              <a:buNone/>
              <a:defRPr sz="3480" b="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194213" indent="0" defTabSz="492901">
              <a:spcBef>
                <a:spcPts val="1097"/>
              </a:spcBef>
              <a:buClr>
                <a:srgbClr val="000000"/>
              </a:buClr>
              <a:buSzPct val="100000"/>
              <a:buChar char="–"/>
              <a:defRPr sz="3480" b="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389766" indent="0" defTabSz="492901">
              <a:spcBef>
                <a:spcPts val="1097"/>
              </a:spcBef>
              <a:buClr>
                <a:srgbClr val="000000"/>
              </a:buClr>
              <a:buChar char="•"/>
              <a:defRPr sz="3480" b="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530405" indent="0" defTabSz="492901">
              <a:spcBef>
                <a:spcPts val="1097"/>
              </a:spcBef>
              <a:buClr>
                <a:srgbClr val="000000"/>
              </a:buClr>
              <a:buChar char="–"/>
              <a:defRPr sz="3480" b="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>
            <a:spLocks noGrp="1"/>
          </p:cNvSpPr>
          <p:nvPr>
            <p:ph type="sldNum" sz="quarter" idx="10"/>
          </p:nvPr>
        </p:nvSpPr>
        <p:spPr>
          <a:xfrm>
            <a:off x="7114541" y="7865746"/>
            <a:ext cx="386080" cy="310514"/>
          </a:xfrm>
          <a:ln w="12700">
            <a:miter lim="400000"/>
          </a:ln>
        </p:spPr>
        <p:txBody>
          <a:bodyPr lIns="35717" tIns="35717" rIns="35717" bIns="35717" anchor="t">
            <a:normAutofit/>
          </a:bodyPr>
          <a:lstStyle>
            <a:lvl1pPr algn="ctr" defTabSz="491490" hangingPunct="1">
              <a:defRPr sz="156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/>
            </a:pPr>
            <a:fld id="{7A97EFDC-3570-4471-8E1E-782C49D4CB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85198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55701" y="5288281"/>
            <a:ext cx="12435840" cy="163449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3152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6304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21945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2608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576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891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12064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521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731520" y="1920242"/>
            <a:ext cx="6461760" cy="5431155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7437120" y="1920242"/>
            <a:ext cx="6461760" cy="5431155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31520" y="1842136"/>
            <a:ext cx="6464301" cy="767715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31520" indent="0">
              <a:buNone/>
              <a:defRPr sz="3200" b="1"/>
            </a:lvl2pPr>
            <a:lvl3pPr marL="1463040" indent="0">
              <a:buNone/>
              <a:defRPr sz="2900" b="1"/>
            </a:lvl3pPr>
            <a:lvl4pPr marL="2194560" indent="0">
              <a:buNone/>
              <a:defRPr sz="2600" b="1"/>
            </a:lvl4pPr>
            <a:lvl5pPr marL="2926080" indent="0">
              <a:buNone/>
              <a:defRPr sz="2600" b="1"/>
            </a:lvl5pPr>
            <a:lvl6pPr marL="3657600" indent="0">
              <a:buNone/>
              <a:defRPr sz="2600" b="1"/>
            </a:lvl6pPr>
            <a:lvl7pPr marL="4389120" indent="0">
              <a:buNone/>
              <a:defRPr sz="2600" b="1"/>
            </a:lvl7pPr>
            <a:lvl8pPr marL="5120640" indent="0">
              <a:buNone/>
              <a:defRPr sz="2600" b="1"/>
            </a:lvl8pPr>
            <a:lvl9pPr marL="5852160" indent="0">
              <a:buNone/>
              <a:defRPr sz="2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731520" y="2609849"/>
            <a:ext cx="6464301" cy="4741546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7432042" y="1842136"/>
            <a:ext cx="6466840" cy="767715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31520" indent="0">
              <a:buNone/>
              <a:defRPr sz="3200" b="1"/>
            </a:lvl2pPr>
            <a:lvl3pPr marL="1463040" indent="0">
              <a:buNone/>
              <a:defRPr sz="2900" b="1"/>
            </a:lvl3pPr>
            <a:lvl4pPr marL="2194560" indent="0">
              <a:buNone/>
              <a:defRPr sz="2600" b="1"/>
            </a:lvl4pPr>
            <a:lvl5pPr marL="2926080" indent="0">
              <a:buNone/>
              <a:defRPr sz="2600" b="1"/>
            </a:lvl5pPr>
            <a:lvl6pPr marL="3657600" indent="0">
              <a:buNone/>
              <a:defRPr sz="2600" b="1"/>
            </a:lvl6pPr>
            <a:lvl7pPr marL="4389120" indent="0">
              <a:buNone/>
              <a:defRPr sz="2600" b="1"/>
            </a:lvl7pPr>
            <a:lvl8pPr marL="5120640" indent="0">
              <a:buNone/>
              <a:defRPr sz="2600" b="1"/>
            </a:lvl8pPr>
            <a:lvl9pPr marL="5852160" indent="0">
              <a:buNone/>
              <a:defRPr sz="2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7432042" y="2609849"/>
            <a:ext cx="6466840" cy="4741546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31522" y="327659"/>
            <a:ext cx="4813301" cy="139446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720080" y="327662"/>
            <a:ext cx="8178800" cy="7023736"/>
          </a:xfrm>
        </p:spPr>
        <p:txBody>
          <a:bodyPr/>
          <a:lstStyle>
            <a:lvl1pPr>
              <a:defRPr sz="5100"/>
            </a:lvl1pPr>
            <a:lvl2pPr>
              <a:defRPr sz="45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731522" y="1722123"/>
            <a:ext cx="4813301" cy="5629275"/>
          </a:xfrm>
        </p:spPr>
        <p:txBody>
          <a:bodyPr/>
          <a:lstStyle>
            <a:lvl1pPr marL="0" indent="0">
              <a:buNone/>
              <a:defRPr sz="2200"/>
            </a:lvl1pPr>
            <a:lvl2pPr marL="731520" indent="0">
              <a:buNone/>
              <a:defRPr sz="1900"/>
            </a:lvl2pPr>
            <a:lvl3pPr marL="1463040" indent="0">
              <a:buNone/>
              <a:defRPr sz="1600"/>
            </a:lvl3pPr>
            <a:lvl4pPr marL="2194560" indent="0">
              <a:buNone/>
              <a:defRPr sz="1400"/>
            </a:lvl4pPr>
            <a:lvl5pPr marL="2926080" indent="0">
              <a:buNone/>
              <a:defRPr sz="1400"/>
            </a:lvl5pPr>
            <a:lvl6pPr marL="3657600" indent="0">
              <a:buNone/>
              <a:defRPr sz="1400"/>
            </a:lvl6pPr>
            <a:lvl7pPr marL="4389120" indent="0">
              <a:buNone/>
              <a:defRPr sz="1400"/>
            </a:lvl7pPr>
            <a:lvl8pPr marL="5120640" indent="0">
              <a:buNone/>
              <a:defRPr sz="1400"/>
            </a:lvl8pPr>
            <a:lvl9pPr marL="585216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67661" y="5760720"/>
            <a:ext cx="8778240" cy="680086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867661" y="735330"/>
            <a:ext cx="8778240" cy="4937760"/>
          </a:xfrm>
        </p:spPr>
        <p:txBody>
          <a:bodyPr/>
          <a:lstStyle>
            <a:lvl1pPr marL="0" indent="0">
              <a:buNone/>
              <a:defRPr sz="5100"/>
            </a:lvl1pPr>
            <a:lvl2pPr marL="731520" indent="0">
              <a:buNone/>
              <a:defRPr sz="4500"/>
            </a:lvl2pPr>
            <a:lvl3pPr marL="1463040" indent="0">
              <a:buNone/>
              <a:defRPr sz="3800"/>
            </a:lvl3pPr>
            <a:lvl4pPr marL="2194560" indent="0">
              <a:buNone/>
              <a:defRPr sz="3200"/>
            </a:lvl4pPr>
            <a:lvl5pPr marL="2926080" indent="0">
              <a:buNone/>
              <a:defRPr sz="3200"/>
            </a:lvl5pPr>
            <a:lvl6pPr marL="3657600" indent="0">
              <a:buNone/>
              <a:defRPr sz="3200"/>
            </a:lvl6pPr>
            <a:lvl7pPr marL="4389120" indent="0">
              <a:buNone/>
              <a:defRPr sz="3200"/>
            </a:lvl7pPr>
            <a:lvl8pPr marL="5120640" indent="0">
              <a:buNone/>
              <a:defRPr sz="3200"/>
            </a:lvl8pPr>
            <a:lvl9pPr marL="5852160" indent="0">
              <a:buNone/>
              <a:defRPr sz="3200"/>
            </a:lvl9pPr>
          </a:lstStyle>
          <a:p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867661" y="6440806"/>
            <a:ext cx="8778240" cy="965835"/>
          </a:xfrm>
        </p:spPr>
        <p:txBody>
          <a:bodyPr/>
          <a:lstStyle>
            <a:lvl1pPr marL="0" indent="0">
              <a:buNone/>
              <a:defRPr sz="2200"/>
            </a:lvl1pPr>
            <a:lvl2pPr marL="731520" indent="0">
              <a:buNone/>
              <a:defRPr sz="1900"/>
            </a:lvl2pPr>
            <a:lvl3pPr marL="1463040" indent="0">
              <a:buNone/>
              <a:defRPr sz="1600"/>
            </a:lvl3pPr>
            <a:lvl4pPr marL="2194560" indent="0">
              <a:buNone/>
              <a:defRPr sz="1400"/>
            </a:lvl4pPr>
            <a:lvl5pPr marL="2926080" indent="0">
              <a:buNone/>
              <a:defRPr sz="1400"/>
            </a:lvl5pPr>
            <a:lvl6pPr marL="3657600" indent="0">
              <a:buNone/>
              <a:defRPr sz="1400"/>
            </a:lvl6pPr>
            <a:lvl7pPr marL="4389120" indent="0">
              <a:buNone/>
              <a:defRPr sz="1400"/>
            </a:lvl7pPr>
            <a:lvl8pPr marL="5120640" indent="0">
              <a:buNone/>
              <a:defRPr sz="1400"/>
            </a:lvl8pPr>
            <a:lvl9pPr marL="585216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31520" y="1920242"/>
            <a:ext cx="13167360" cy="5431155"/>
          </a:xfrm>
          <a:prstGeom prst="rect">
            <a:avLst/>
          </a:prstGeom>
        </p:spPr>
        <p:txBody>
          <a:bodyPr vert="horz" lIns="146304" tIns="73152" rIns="146304" bIns="73152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 vert="horz" lIns="146304" tIns="73152" rIns="146304" bIns="73152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998720" y="7627621"/>
            <a:ext cx="4632960" cy="438150"/>
          </a:xfrm>
          <a:prstGeom prst="rect">
            <a:avLst/>
          </a:prstGeom>
        </p:spPr>
        <p:txBody>
          <a:bodyPr vert="horz" lIns="146304" tIns="73152" rIns="146304" bIns="73152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0485120" y="7627621"/>
            <a:ext cx="3413760" cy="438150"/>
          </a:xfrm>
          <a:prstGeom prst="rect">
            <a:avLst/>
          </a:prstGeom>
        </p:spPr>
        <p:txBody>
          <a:bodyPr vert="horz" lIns="146304" tIns="73152" rIns="146304" bIns="73152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t>‹#›</a:t>
            </a:fld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1463040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40" indent="-548640" algn="l" defTabSz="1463040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8720" indent="-457200" algn="l" defTabSz="1463040" rtl="0" eaLnBrk="1" latinLnBrk="0" hangingPunct="1">
        <a:spcBef>
          <a:spcPct val="20000"/>
        </a:spcBef>
        <a:buFont typeface="Arial" pitchFamily="34" charset="0"/>
        <a:buChar char="–"/>
        <a:defRPr sz="45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60320" indent="-365760" algn="l" defTabSz="146304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91840" indent="-365760" algn="l" defTabSz="1463040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2336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5488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8640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21792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6304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9456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8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5760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8912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12064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5216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5.png"/><Relationship Id="rId18" Type="http://schemas.openxmlformats.org/officeDocument/2006/relationships/image" Target="../media/image27.emf"/><Relationship Id="rId3" Type="http://schemas.openxmlformats.org/officeDocument/2006/relationships/image" Target="../media/image20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17" Type="http://schemas.openxmlformats.org/officeDocument/2006/relationships/image" Target="../media/image33.em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32.png"/><Relationship Id="rId5" Type="http://schemas.openxmlformats.org/officeDocument/2006/relationships/image" Target="../media/image22.png"/><Relationship Id="rId15" Type="http://schemas.openxmlformats.org/officeDocument/2006/relationships/image" Target="../media/image29.emf"/><Relationship Id="rId10" Type="http://schemas.openxmlformats.org/officeDocument/2006/relationships/image" Target="../media/image25.png"/><Relationship Id="rId19" Type="http://schemas.openxmlformats.org/officeDocument/2006/relationships/image" Target="../media/image28.emf"/><Relationship Id="rId4" Type="http://schemas.openxmlformats.org/officeDocument/2006/relationships/image" Target="../media/image21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40.tif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6.tif"/><Relationship Id="rId7" Type="http://schemas.openxmlformats.org/officeDocument/2006/relationships/image" Target="../media/image4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emf"/><Relationship Id="rId5" Type="http://schemas.openxmlformats.org/officeDocument/2006/relationships/image" Target="../media/image47.emf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t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t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30.png"/><Relationship Id="rId7" Type="http://schemas.openxmlformats.org/officeDocument/2006/relationships/image" Target="../media/image580.png"/><Relationship Id="rId12" Type="http://schemas.openxmlformats.org/officeDocument/2006/relationships/image" Target="../media/image620.png"/><Relationship Id="rId17" Type="http://schemas.openxmlformats.org/officeDocument/2006/relationships/image" Target="../media/image7.emf"/><Relationship Id="rId2" Type="http://schemas.openxmlformats.org/officeDocument/2006/relationships/image" Target="../media/image4.png"/><Relationship Id="rId16" Type="http://schemas.openxmlformats.org/officeDocument/2006/relationships/image" Target="../media/image6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0.png"/><Relationship Id="rId11" Type="http://schemas.openxmlformats.org/officeDocument/2006/relationships/image" Target="../media/image610.png"/><Relationship Id="rId5" Type="http://schemas.openxmlformats.org/officeDocument/2006/relationships/image" Target="../media/image560.png"/><Relationship Id="rId15" Type="http://schemas.openxmlformats.org/officeDocument/2006/relationships/image" Target="../media/image640.png"/><Relationship Id="rId10" Type="http://schemas.openxmlformats.org/officeDocument/2006/relationships/image" Target="../media/image340.png"/><Relationship Id="rId4" Type="http://schemas.openxmlformats.org/officeDocument/2006/relationships/image" Target="../media/image550.png"/><Relationship Id="rId9" Type="http://schemas.openxmlformats.org/officeDocument/2006/relationships/image" Target="../media/image600.png"/><Relationship Id="rId1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0.tif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emf"/><Relationship Id="rId5" Type="http://schemas.openxmlformats.org/officeDocument/2006/relationships/image" Target="../media/image42.png"/><Relationship Id="rId4" Type="http://schemas.openxmlformats.org/officeDocument/2006/relationships/image" Target="../media/image46.t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6.ti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tif"/><Relationship Id="rId5" Type="http://schemas.openxmlformats.org/officeDocument/2006/relationships/image" Target="../media/image45.png"/><Relationship Id="rId10" Type="http://schemas.openxmlformats.org/officeDocument/2006/relationships/image" Target="../media/image48.emf"/><Relationship Id="rId4" Type="http://schemas.openxmlformats.org/officeDocument/2006/relationships/image" Target="../media/image42.png"/><Relationship Id="rId9" Type="http://schemas.openxmlformats.org/officeDocument/2006/relationships/image" Target="../media/image50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6.tif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40.tif"/><Relationship Id="rId4" Type="http://schemas.openxmlformats.org/officeDocument/2006/relationships/image" Target="../media/image42.png"/><Relationship Id="rId9" Type="http://schemas.openxmlformats.org/officeDocument/2006/relationships/image" Target="../media/image5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"/><Relationship Id="rId7" Type="http://schemas.openxmlformats.org/officeDocument/2006/relationships/image" Target="../media/image5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tif"/><Relationship Id="rId5" Type="http://schemas.openxmlformats.org/officeDocument/2006/relationships/image" Target="../media/image47.emf"/><Relationship Id="rId4" Type="http://schemas.openxmlformats.org/officeDocument/2006/relationships/image" Target="../media/image46.t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2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image" Target="../media/image64.emf"/><Relationship Id="rId7" Type="http://schemas.openxmlformats.org/officeDocument/2006/relationships/image" Target="../media/image68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10" Type="http://schemas.openxmlformats.org/officeDocument/2006/relationships/image" Target="../media/image71.emf"/><Relationship Id="rId4" Type="http://schemas.openxmlformats.org/officeDocument/2006/relationships/image" Target="../media/image65.emf"/><Relationship Id="rId9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2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2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7" Type="http://schemas.microsoft.com/office/2007/relationships/hdphoto" Target="../media/hdphoto1.wd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3.png"/><Relationship Id="rId4" Type="http://schemas.openxmlformats.org/officeDocument/2006/relationships/image" Target="../media/image23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7.emf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237.png"/><Relationship Id="rId10" Type="http://schemas.microsoft.com/office/2007/relationships/hdphoto" Target="../media/hdphoto2.wdp"/><Relationship Id="rId4" Type="http://schemas.openxmlformats.org/officeDocument/2006/relationships/image" Target="../media/image78.png"/><Relationship Id="rId9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g"/><Relationship Id="rId3" Type="http://schemas.openxmlformats.org/officeDocument/2006/relationships/image" Target="../media/image81.tiff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tiff"/><Relationship Id="rId5" Type="http://schemas.openxmlformats.org/officeDocument/2006/relationships/image" Target="../media/image83.tiff"/><Relationship Id="rId4" Type="http://schemas.openxmlformats.org/officeDocument/2006/relationships/image" Target="../media/image82.tif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g"/><Relationship Id="rId3" Type="http://schemas.openxmlformats.org/officeDocument/2006/relationships/image" Target="../media/image87.jpeg"/><Relationship Id="rId7" Type="http://schemas.openxmlformats.org/officeDocument/2006/relationships/image" Target="../media/image9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g"/><Relationship Id="rId5" Type="http://schemas.openxmlformats.org/officeDocument/2006/relationships/image" Target="../media/image89.png"/><Relationship Id="rId4" Type="http://schemas.openxmlformats.org/officeDocument/2006/relationships/image" Target="../media/image88.jpg"/><Relationship Id="rId9" Type="http://schemas.openxmlformats.org/officeDocument/2006/relationships/image" Target="../media/image9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emf"/><Relationship Id="rId5" Type="http://schemas.openxmlformats.org/officeDocument/2006/relationships/image" Target="../media/image73.png"/><Relationship Id="rId4" Type="http://schemas.openxmlformats.org/officeDocument/2006/relationships/image" Target="../media/image25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1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emf"/><Relationship Id="rId5" Type="http://schemas.openxmlformats.org/officeDocument/2006/relationships/image" Target="../media/image73.png"/><Relationship Id="rId4" Type="http://schemas.openxmlformats.org/officeDocument/2006/relationships/image" Target="../media/image25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7" Type="http://schemas.openxmlformats.org/officeDocument/2006/relationships/image" Target="../media/image98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emf"/><Relationship Id="rId5" Type="http://schemas.openxmlformats.org/officeDocument/2006/relationships/image" Target="../media/image73.png"/><Relationship Id="rId4" Type="http://schemas.openxmlformats.org/officeDocument/2006/relationships/image" Target="../media/image255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74.emf"/><Relationship Id="rId7" Type="http://schemas.openxmlformats.org/officeDocument/2006/relationships/image" Target="../media/image98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emf"/><Relationship Id="rId5" Type="http://schemas.openxmlformats.org/officeDocument/2006/relationships/image" Target="../media/image73.png"/><Relationship Id="rId4" Type="http://schemas.openxmlformats.org/officeDocument/2006/relationships/image" Target="../media/image255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jpeg"/><Relationship Id="rId18" Type="http://schemas.openxmlformats.org/officeDocument/2006/relationships/image" Target="../media/image116.png"/><Relationship Id="rId3" Type="http://schemas.openxmlformats.org/officeDocument/2006/relationships/image" Target="../media/image101.jpeg"/><Relationship Id="rId7" Type="http://schemas.openxmlformats.org/officeDocument/2006/relationships/image" Target="../media/image105.png"/><Relationship Id="rId12" Type="http://schemas.openxmlformats.org/officeDocument/2006/relationships/image" Target="../media/image110.jpeg"/><Relationship Id="rId17" Type="http://schemas.openxmlformats.org/officeDocument/2006/relationships/image" Target="../media/image115.pn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g"/><Relationship Id="rId11" Type="http://schemas.openxmlformats.org/officeDocument/2006/relationships/image" Target="../media/image109.jpeg"/><Relationship Id="rId5" Type="http://schemas.openxmlformats.org/officeDocument/2006/relationships/image" Target="../media/image103.jpeg"/><Relationship Id="rId15" Type="http://schemas.openxmlformats.org/officeDocument/2006/relationships/image" Target="../media/image113.png"/><Relationship Id="rId10" Type="http://schemas.openxmlformats.org/officeDocument/2006/relationships/image" Target="../media/image108.png"/><Relationship Id="rId4" Type="http://schemas.openxmlformats.org/officeDocument/2006/relationships/image" Target="../media/image102.jpg"/><Relationship Id="rId9" Type="http://schemas.openxmlformats.org/officeDocument/2006/relationships/image" Target="../media/image107.png"/><Relationship Id="rId14" Type="http://schemas.openxmlformats.org/officeDocument/2006/relationships/image" Target="../media/image11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bit.ly/ganpaint&#160;" TargetMode="External"/><Relationship Id="rId5" Type="http://schemas.openxmlformats.org/officeDocument/2006/relationships/image" Target="../media/image135.png"/><Relationship Id="rId4" Type="http://schemas.openxmlformats.org/officeDocument/2006/relationships/notesSlide" Target="../notesSlides/notesSlide5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6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hyperlink" Target="http://bit.ly/ganpaint" TargetMode="External"/><Relationship Id="rId5" Type="http://schemas.openxmlformats.org/officeDocument/2006/relationships/image" Target="../media/image137.png"/><Relationship Id="rId4" Type="http://schemas.openxmlformats.org/officeDocument/2006/relationships/notesSlide" Target="../notesSlides/notesSlide5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40.png"/><Relationship Id="rId5" Type="http://schemas.openxmlformats.org/officeDocument/2006/relationships/image" Target="../media/image139.png"/><Relationship Id="rId4" Type="http://schemas.openxmlformats.org/officeDocument/2006/relationships/image" Target="../media/image102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147.png"/><Relationship Id="rId4" Type="http://schemas.openxmlformats.org/officeDocument/2006/relationships/notesSlide" Target="../notesSlides/notesSlide5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36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dTICDa_eAI?feature=oembed" TargetMode="Externa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154.emf"/><Relationship Id="rId4" Type="http://schemas.openxmlformats.org/officeDocument/2006/relationships/image" Target="../media/image153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-image-synthesis.github.io/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5" Type="http://schemas.openxmlformats.org/officeDocument/2006/relationships/comments" Target="../comments/comment2.xml"/><Relationship Id="rId4" Type="http://schemas.openxmlformats.org/officeDocument/2006/relationships/image" Target="../media/image15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3.png"/><Relationship Id="rId12" Type="http://schemas.openxmlformats.org/officeDocument/2006/relationships/image" Target="../media/image2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11" Type="http://schemas.openxmlformats.org/officeDocument/2006/relationships/image" Target="../media/image27.emf"/><Relationship Id="rId5" Type="http://schemas.openxmlformats.org/officeDocument/2006/relationships/image" Target="../media/image21.png"/><Relationship Id="rId10" Type="http://schemas.openxmlformats.org/officeDocument/2006/relationships/image" Target="../media/image26.emf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2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9.emf"/><Relationship Id="rId12" Type="http://schemas.openxmlformats.org/officeDocument/2006/relationships/image" Target="../media/image25.png"/><Relationship Id="rId17" Type="http://schemas.openxmlformats.org/officeDocument/2006/relationships/image" Target="../media/image28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7.emf"/><Relationship Id="rId1" Type="http://schemas.openxmlformats.org/officeDocument/2006/relationships/tags" Target="../tags/tag4.xml"/><Relationship Id="rId6" Type="http://schemas.openxmlformats.org/officeDocument/2006/relationships/image" Target="../media/image22.png"/><Relationship Id="rId11" Type="http://schemas.openxmlformats.org/officeDocument/2006/relationships/image" Target="../media/image31.png"/><Relationship Id="rId5" Type="http://schemas.openxmlformats.org/officeDocument/2006/relationships/image" Target="../media/image21.png"/><Relationship Id="rId15" Type="http://schemas.openxmlformats.org/officeDocument/2006/relationships/image" Target="../media/image33.emf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30.png"/><Relationship Id="rId1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0" y="6347048"/>
            <a:ext cx="14630400" cy="2304256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>
            <a:lvl1pPr marL="489833" indent="-489833" algn="l" defTabSz="13062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1304" indent="-408194" algn="l" defTabSz="130622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776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85886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8996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92106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5216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8327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1437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sz="4000" dirty="0">
                <a:latin typeface="+mj-lt"/>
                <a:ea typeface="+mj-ea"/>
                <a:cs typeface="+mj-cs"/>
              </a:rPr>
              <a:t>Jun-Yan Zhu</a:t>
            </a:r>
            <a:br>
              <a:rPr lang="en-US" sz="3200" dirty="0">
                <a:latin typeface="+mj-lt"/>
                <a:ea typeface="+mj-ea"/>
                <a:cs typeface="+mj-cs"/>
              </a:rPr>
            </a:br>
            <a:r>
              <a:rPr lang="en-US" altLang="zh-CN" sz="3200" dirty="0">
                <a:latin typeface="Calibri" charset="0"/>
                <a:cs typeface="Calibri" charset="0"/>
              </a:rPr>
              <a:t>16-726, Spring 2021 </a:t>
            </a:r>
            <a:endParaRPr lang="en-US" sz="3200" dirty="0">
              <a:latin typeface="Calibri" charset="0"/>
              <a:cs typeface="Calibri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157E94-1299-CC48-9A60-BA46EFD5C31D}"/>
              </a:ext>
            </a:extLst>
          </p:cNvPr>
          <p:cNvSpPr txBox="1"/>
          <p:nvPr/>
        </p:nvSpPr>
        <p:spPr>
          <a:xfrm>
            <a:off x="-566928" y="2011680"/>
            <a:ext cx="184731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75B1D85-B036-1845-8795-CAC51CAC15ED}"/>
              </a:ext>
            </a:extLst>
          </p:cNvPr>
          <p:cNvSpPr txBox="1">
            <a:spLocks/>
          </p:cNvSpPr>
          <p:nvPr/>
        </p:nvSpPr>
        <p:spPr>
          <a:xfrm>
            <a:off x="0" y="4982480"/>
            <a:ext cx="14627133" cy="1796616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8800"/>
              </a:lnSpc>
            </a:pPr>
            <a:r>
              <a:rPr lang="en-US" altLang="zh-CN" sz="5800" dirty="0"/>
              <a:t>Image Editing with Optimization (part II)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A45BD7-F433-A54C-A8F0-23DF68DB50F8}"/>
              </a:ext>
            </a:extLst>
          </p:cNvPr>
          <p:cNvSpPr/>
          <p:nvPr/>
        </p:nvSpPr>
        <p:spPr>
          <a:xfrm>
            <a:off x="7302734" y="1594520"/>
            <a:ext cx="444514" cy="417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asted-image.tiff">
            <a:extLst>
              <a:ext uri="{FF2B5EF4-FFF2-40B4-BE49-F238E27FC236}">
                <a16:creationId xmlns:a16="http://schemas.microsoft.com/office/drawing/2014/main" id="{C97F4C11-565E-6341-A71E-BE5D559079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549" y="1254723"/>
            <a:ext cx="3657600" cy="36576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17" name="pasted-image.tiff">
            <a:extLst>
              <a:ext uri="{FF2B5EF4-FFF2-40B4-BE49-F238E27FC236}">
                <a16:creationId xmlns:a16="http://schemas.microsoft.com/office/drawing/2014/main" id="{BD98CCEF-258D-8B42-BBC6-2D9033D31D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83" y="1254723"/>
            <a:ext cx="3657600" cy="36576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19" name="pasted-image.tiff">
            <a:extLst>
              <a:ext uri="{FF2B5EF4-FFF2-40B4-BE49-F238E27FC236}">
                <a16:creationId xmlns:a16="http://schemas.microsoft.com/office/drawing/2014/main" id="{76259B5B-C8C1-2B4F-BB47-1C5C5D97FB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568" y="1254723"/>
            <a:ext cx="3633849" cy="36576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659BB9-1706-A84D-8990-CE40F37930A1}"/>
              </a:ext>
            </a:extLst>
          </p:cNvPr>
          <p:cNvSpPr txBox="1"/>
          <p:nvPr/>
        </p:nvSpPr>
        <p:spPr>
          <a:xfrm>
            <a:off x="10805250" y="7767935"/>
            <a:ext cx="3825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©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GANPaint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[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Bau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et al. 2019]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EDF3F7-58B9-1745-8481-FEB70779A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18003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1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3331" y="2962672"/>
            <a:ext cx="1828800" cy="1371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7895944" y="4229199"/>
            <a:ext cx="883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0.196</a:t>
            </a:r>
          </a:p>
        </p:txBody>
      </p:sp>
      <p:pic>
        <p:nvPicPr>
          <p:cNvPr id="6150" name="Picture 6" descr="http://people.eecs.berkeley.edu/~junyanz/projects/gvm/rec_lbfgs/outdoor4_64_iter23_conv4_alpha0.002/images/row0002_image00006.pn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828" y="2962672"/>
            <a:ext cx="1828800" cy="1371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/>
          <p:cNvSpPr txBox="1"/>
          <p:nvPr/>
        </p:nvSpPr>
        <p:spPr>
          <a:xfrm>
            <a:off x="10184441" y="4229199"/>
            <a:ext cx="883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0.238</a:t>
            </a:r>
          </a:p>
        </p:txBody>
      </p:sp>
      <p:pic>
        <p:nvPicPr>
          <p:cNvPr id="68" name="Picture 8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00325" y="2962672"/>
            <a:ext cx="1828800" cy="1371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74"/>
          <p:cNvSpPr txBox="1"/>
          <p:nvPr/>
        </p:nvSpPr>
        <p:spPr>
          <a:xfrm>
            <a:off x="12472938" y="4229199"/>
            <a:ext cx="883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0.332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804" y="262077"/>
            <a:ext cx="13167360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Projecting an Image into GAN Manifold</a:t>
            </a:r>
          </a:p>
        </p:txBody>
      </p:sp>
      <p:pic>
        <p:nvPicPr>
          <p:cNvPr id="20" name="Picture 12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0370" y="1418994"/>
            <a:ext cx="1828800" cy="1371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7423331" y="4734739"/>
            <a:ext cx="1828800" cy="1800199"/>
            <a:chOff x="10335233" y="2098577"/>
            <a:chExt cx="1828800" cy="1800199"/>
          </a:xfrm>
        </p:grpSpPr>
        <p:pic>
          <p:nvPicPr>
            <p:cNvPr id="31" name="Picture 14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335233" y="2098577"/>
              <a:ext cx="1828800" cy="13716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10807846" y="3437111"/>
              <a:ext cx="8835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0.218</a:t>
              </a:r>
            </a:p>
          </p:txBody>
        </p:sp>
      </p:grpSp>
      <p:pic>
        <p:nvPicPr>
          <p:cNvPr id="6146" name="Picture 2" descr="http://people.eecs.berkeley.edu/~junyanz/projects/gvm/rec_lbfgs/outdoor4_64_iter23_conv4_alpha0.002/images/row0000_image00006.png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867" y="1418994"/>
            <a:ext cx="1828800" cy="1371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9711828" y="4734739"/>
            <a:ext cx="1828800" cy="1781296"/>
            <a:chOff x="10335233" y="4091313"/>
            <a:chExt cx="1828800" cy="1781296"/>
          </a:xfrm>
        </p:grpSpPr>
        <p:pic>
          <p:nvPicPr>
            <p:cNvPr id="6148" name="Picture 4" descr="http://people.eecs.berkeley.edu/~junyanz/projects/gvm/rec_lbfgs/outdoor4_64_iter23_conv4_alpha0.002/images/row0001_image00006.png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35233" y="4091313"/>
              <a:ext cx="1828800" cy="13716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Box 44"/>
            <p:cNvSpPr txBox="1"/>
            <p:nvPr/>
          </p:nvSpPr>
          <p:spPr>
            <a:xfrm>
              <a:off x="10807846" y="5410944"/>
              <a:ext cx="8835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0.242</a:t>
              </a:r>
            </a:p>
          </p:txBody>
        </p:sp>
      </p:grpSp>
      <p:pic>
        <p:nvPicPr>
          <p:cNvPr id="65" name="Picture 6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97364" y="1418994"/>
            <a:ext cx="1828800" cy="1371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12000325" y="4734739"/>
            <a:ext cx="1828800" cy="1786409"/>
            <a:chOff x="10335233" y="6102424"/>
            <a:chExt cx="1828800" cy="1786409"/>
          </a:xfrm>
        </p:grpSpPr>
        <p:pic>
          <p:nvPicPr>
            <p:cNvPr id="66" name="Picture 4"/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335233" y="6102424"/>
              <a:ext cx="1828800" cy="13716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TextBox 66"/>
            <p:cNvSpPr txBox="1"/>
            <p:nvPr/>
          </p:nvSpPr>
          <p:spPr>
            <a:xfrm>
              <a:off x="10807846" y="7427168"/>
              <a:ext cx="8835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0.336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52815" y="6520926"/>
            <a:ext cx="13073349" cy="1805508"/>
            <a:chOff x="752815" y="6485756"/>
            <a:chExt cx="13073349" cy="1805508"/>
          </a:xfrm>
        </p:grpSpPr>
        <p:grpSp>
          <p:nvGrpSpPr>
            <p:cNvPr id="27" name="Group 26"/>
            <p:cNvGrpSpPr/>
            <p:nvPr/>
          </p:nvGrpSpPr>
          <p:grpSpPr>
            <a:xfrm>
              <a:off x="7420370" y="6485756"/>
              <a:ext cx="1828800" cy="1805508"/>
              <a:chOff x="7420370" y="6485756"/>
              <a:chExt cx="1828800" cy="1805508"/>
            </a:xfrm>
          </p:grpSpPr>
          <p:pic>
            <p:nvPicPr>
              <p:cNvPr id="71" name="Picture 18"/>
              <p:cNvPicPr>
                <a:picLocks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420370" y="6485756"/>
                <a:ext cx="1828800" cy="13716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2" name="TextBox 71"/>
              <p:cNvSpPr txBox="1"/>
              <p:nvPr/>
            </p:nvSpPr>
            <p:spPr>
              <a:xfrm>
                <a:off x="7892983" y="7829599"/>
                <a:ext cx="8835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0.153</a:t>
                </a: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9708867" y="6491064"/>
              <a:ext cx="1828800" cy="1781296"/>
              <a:chOff x="12327160" y="4091313"/>
              <a:chExt cx="1828800" cy="1781296"/>
            </a:xfrm>
          </p:grpSpPr>
          <p:pic>
            <p:nvPicPr>
              <p:cNvPr id="6152" name="Picture 8" descr="http://people.eecs.berkeley.edu/~junyanz/projects/gvm/rec_lbfgs/outdoor4_64_iter23_conv4_alpha0.002/images/row0003_image00006.png"/>
              <p:cNvPicPr>
                <a:picLocks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327160" y="4091313"/>
                <a:ext cx="1828800" cy="13716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9" name="TextBox 58"/>
              <p:cNvSpPr txBox="1"/>
              <p:nvPr/>
            </p:nvSpPr>
            <p:spPr>
              <a:xfrm>
                <a:off x="12799773" y="5410944"/>
                <a:ext cx="8835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0.167</a:t>
                </a:r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752815" y="6491064"/>
              <a:ext cx="5842305" cy="1661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400" b="1" dirty="0">
                  <a:solidFill>
                    <a:srgbClr val="00B05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Hybrid Method</a:t>
              </a:r>
            </a:p>
            <a:p>
              <a:pPr algn="ctr"/>
              <a:r>
                <a:rPr lang="en-US" sz="3400" dirty="0">
                  <a:latin typeface="Calibri" panose="020F0502020204030204" pitchFamily="34" charset="0"/>
                  <a:cs typeface="Times New Roman" panose="02020603050405020304" pitchFamily="18" charset="0"/>
                </a:rPr>
                <a:t>Use the </a:t>
              </a:r>
              <a:r>
                <a:rPr lang="en-US" sz="3400" dirty="0">
                  <a:solidFill>
                    <a:srgbClr val="0000FF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network</a:t>
              </a:r>
              <a:r>
                <a:rPr lang="en-US" sz="3400" dirty="0">
                  <a:latin typeface="Calibri" panose="020F0502020204030204" pitchFamily="34" charset="0"/>
                  <a:cs typeface="Times New Roman" panose="02020603050405020304" pitchFamily="18" charset="0"/>
                </a:rPr>
                <a:t> as initialization</a:t>
              </a:r>
            </a:p>
            <a:p>
              <a:pPr algn="ctr"/>
              <a:r>
                <a:rPr lang="en-US" sz="3400" dirty="0">
                  <a:latin typeface="Calibri" panose="020F0502020204030204" pitchFamily="34" charset="0"/>
                  <a:cs typeface="Times New Roman" panose="02020603050405020304" pitchFamily="18" charset="0"/>
                </a:rPr>
                <a:t>for the </a:t>
              </a:r>
              <a:r>
                <a:rPr lang="en-US" sz="3400" dirty="0">
                  <a:solidFill>
                    <a:srgbClr val="FF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optimization</a:t>
              </a:r>
              <a:r>
                <a:rPr lang="en-US" sz="3400" dirty="0">
                  <a:latin typeface="Calibri" panose="020F0502020204030204" pitchFamily="34" charset="0"/>
                  <a:cs typeface="Times New Roman" panose="02020603050405020304" pitchFamily="18" charset="0"/>
                </a:rPr>
                <a:t> problem</a:t>
              </a:r>
              <a:endParaRPr lang="en-US" sz="34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11997364" y="6491064"/>
              <a:ext cx="1828800" cy="1786409"/>
              <a:chOff x="12327160" y="6102424"/>
              <a:chExt cx="1828800" cy="1786409"/>
            </a:xfrm>
          </p:grpSpPr>
          <p:pic>
            <p:nvPicPr>
              <p:cNvPr id="76" name="Picture 10"/>
              <p:cNvPicPr>
                <a:picLocks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2327160" y="6102424"/>
                <a:ext cx="1828800" cy="13716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7" name="TextBox 76"/>
              <p:cNvSpPr txBox="1"/>
              <p:nvPr/>
            </p:nvSpPr>
            <p:spPr>
              <a:xfrm>
                <a:off x="12799773" y="7427168"/>
                <a:ext cx="8835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0.268</a:t>
                </a:r>
              </a:p>
            </p:txBody>
          </p:sp>
        </p:grpSp>
      </p:grpSp>
      <p:sp>
        <p:nvSpPr>
          <p:cNvPr id="37" name="Rectangle 36"/>
          <p:cNvSpPr/>
          <p:nvPr/>
        </p:nvSpPr>
        <p:spPr>
          <a:xfrm>
            <a:off x="2806672" y="4068590"/>
            <a:ext cx="72476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/>
          <p:cNvCxnSpPr/>
          <p:nvPr/>
        </p:nvCxnSpPr>
        <p:spPr>
          <a:xfrm>
            <a:off x="7056784" y="2876633"/>
            <a:ext cx="7315200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045869" y="4650057"/>
            <a:ext cx="7315200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045869" y="6447656"/>
            <a:ext cx="7315200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A327B240-3694-0F44-9E9D-ECBDEC5985FB}"/>
              </a:ext>
            </a:extLst>
          </p:cNvPr>
          <p:cNvSpPr txBox="1"/>
          <p:nvPr/>
        </p:nvSpPr>
        <p:spPr>
          <a:xfrm>
            <a:off x="2301716" y="3078131"/>
            <a:ext cx="246535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Optimization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A84D2C3B-3CCB-6E4B-A1BF-4635901877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225" y="5294955"/>
            <a:ext cx="5648414" cy="686669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E6DF85C5-F94B-714A-8417-77F8333A08E6}"/>
              </a:ext>
            </a:extLst>
          </p:cNvPr>
          <p:cNvSpPr txBox="1"/>
          <p:nvPr/>
        </p:nvSpPr>
        <p:spPr>
          <a:xfrm>
            <a:off x="1245607" y="4641615"/>
            <a:ext cx="338560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dirty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Inverting Network</a:t>
            </a:r>
            <a:endParaRPr lang="en-US" sz="34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C84669F-AF07-594B-870F-DEB5798EA7BE}"/>
              </a:ext>
            </a:extLst>
          </p:cNvPr>
          <p:cNvSpPr/>
          <p:nvPr/>
        </p:nvSpPr>
        <p:spPr>
          <a:xfrm>
            <a:off x="2806672" y="4068590"/>
            <a:ext cx="72476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C3A4134-71AC-9241-818A-5CDE231C617F}"/>
              </a:ext>
            </a:extLst>
          </p:cNvPr>
          <p:cNvSpPr txBox="1"/>
          <p:nvPr/>
        </p:nvSpPr>
        <p:spPr>
          <a:xfrm>
            <a:off x="1525314" y="1797018"/>
            <a:ext cx="401225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Input:  real imag</a:t>
            </a:r>
            <a:r>
              <a:rPr lang="en-US" sz="3400" dirty="0">
                <a:latin typeface="Calibri" panose="020F0502020204030204" pitchFamily="34" charset="0"/>
                <a:cs typeface="Times New Roman" panose="02020603050405020304" pitchFamily="18" charset="0"/>
              </a:rPr>
              <a:t>e</a:t>
            </a:r>
            <a:endParaRPr lang="en-US" sz="34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400" dirty="0">
                <a:latin typeface="Calibri" panose="020F0502020204030204" pitchFamily="34" charset="0"/>
                <a:cs typeface="Times New Roman" panose="02020603050405020304" pitchFamily="18" charset="0"/>
              </a:rPr>
              <a:t>Output: latent vector </a:t>
            </a:r>
            <a:endParaRPr lang="en-US" sz="34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A1617349-E81A-D644-8857-AF7D79D5FD4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4559" y="3610888"/>
            <a:ext cx="4397502" cy="662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3603EFF8-78FF-E146-8DB4-731FF58385E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022" y="4733688"/>
            <a:ext cx="1463029" cy="43140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11198ED-164E-4946-A088-72933EEAC9D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360" y="2012077"/>
            <a:ext cx="265176" cy="243078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5E0CC7B0-D4A2-B94A-8536-452B424102F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797" y="2538068"/>
            <a:ext cx="243078" cy="24307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A5524F-101F-2D49-9961-E11BD0C64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10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9034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89"/>
    </mc:Choice>
    <mc:Fallback xmlns="">
      <p:transition spd="slow" advTm="8089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Manipulating the Latent Code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482" y="5408583"/>
            <a:ext cx="1772496" cy="2240574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300"/>
          <a:stretch/>
        </p:blipFill>
        <p:spPr>
          <a:xfrm>
            <a:off x="1388139" y="1952689"/>
            <a:ext cx="1756397" cy="187407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111374" y="3826768"/>
            <a:ext cx="2309928" cy="320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original photo </a:t>
            </a:r>
          </a:p>
        </p:txBody>
      </p:sp>
      <p:pic>
        <p:nvPicPr>
          <p:cNvPr id="8" name="Picture 7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449"/>
          <a:stretch/>
        </p:blipFill>
        <p:spPr>
          <a:xfrm>
            <a:off x="1388928" y="5497072"/>
            <a:ext cx="1756397" cy="187407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60386" y="7394471"/>
            <a:ext cx="3511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projection on manifold</a:t>
            </a:r>
          </a:p>
        </p:txBody>
      </p:sp>
      <p:sp>
        <p:nvSpPr>
          <p:cNvPr id="10" name="Down Arrow 9"/>
          <p:cNvSpPr/>
          <p:nvPr/>
        </p:nvSpPr>
        <p:spPr>
          <a:xfrm>
            <a:off x="2016295" y="4597169"/>
            <a:ext cx="500085" cy="669758"/>
          </a:xfrm>
          <a:prstGeom prst="downArrow">
            <a:avLst/>
          </a:prstGeom>
          <a:solidFill>
            <a:srgbClr val="6594DA"/>
          </a:solidFill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 rot="16200000">
            <a:off x="3448388" y="6120262"/>
            <a:ext cx="533592" cy="627701"/>
          </a:xfrm>
          <a:prstGeom prst="downArrow">
            <a:avLst/>
          </a:prstGeom>
          <a:solidFill>
            <a:srgbClr val="6594DA"/>
          </a:solidFill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Down Arrow 11"/>
          <p:cNvSpPr/>
          <p:nvPr/>
        </p:nvSpPr>
        <p:spPr>
          <a:xfrm rot="10800000">
            <a:off x="10323166" y="4597169"/>
            <a:ext cx="500085" cy="669758"/>
          </a:xfrm>
          <a:prstGeom prst="downArrow">
            <a:avLst/>
          </a:prstGeom>
          <a:solidFill>
            <a:srgbClr val="6594DA"/>
          </a:solidFill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0545" y="4771684"/>
            <a:ext cx="1239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Project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841957" y="4771684"/>
            <a:ext cx="2048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Edit Transfer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02872" y="7394471"/>
            <a:ext cx="7913128" cy="320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transition between the original and edited projection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22464" y="3857752"/>
            <a:ext cx="5901487" cy="320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different degree of image manipulation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415" y="5497072"/>
            <a:ext cx="7025587" cy="187407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415" y="1952689"/>
            <a:ext cx="7025587" cy="187407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13" y="5235872"/>
            <a:ext cx="604064" cy="64067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238214" y="5079262"/>
            <a:ext cx="172592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Editing UI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6F483C-C4FC-CE4A-9146-9A3A6AC72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643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 animBg="1"/>
      <p:bldP spid="12" grpId="0" animBg="1"/>
      <p:bldP spid="13" grpId="0"/>
      <p:bldP spid="14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Post-Processing (optional)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482" y="5408583"/>
            <a:ext cx="1772496" cy="2240574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300"/>
          <a:stretch/>
        </p:blipFill>
        <p:spPr>
          <a:xfrm>
            <a:off x="1388139" y="1952689"/>
            <a:ext cx="1756397" cy="187407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111374" y="3826768"/>
            <a:ext cx="2309928" cy="320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original photo </a:t>
            </a:r>
          </a:p>
        </p:txBody>
      </p:sp>
      <p:pic>
        <p:nvPicPr>
          <p:cNvPr id="8" name="Picture 7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449"/>
          <a:stretch/>
        </p:blipFill>
        <p:spPr>
          <a:xfrm>
            <a:off x="1388928" y="5497072"/>
            <a:ext cx="1756397" cy="187407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60386" y="7394471"/>
            <a:ext cx="3511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projection on manifold</a:t>
            </a:r>
          </a:p>
        </p:txBody>
      </p:sp>
      <p:sp>
        <p:nvSpPr>
          <p:cNvPr id="10" name="Down Arrow 9"/>
          <p:cNvSpPr/>
          <p:nvPr/>
        </p:nvSpPr>
        <p:spPr>
          <a:xfrm>
            <a:off x="2016295" y="4597169"/>
            <a:ext cx="500085" cy="669758"/>
          </a:xfrm>
          <a:prstGeom prst="downArrow">
            <a:avLst/>
          </a:prstGeom>
          <a:solidFill>
            <a:srgbClr val="6594DA"/>
          </a:solidFill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 rot="16200000">
            <a:off x="3448388" y="6120262"/>
            <a:ext cx="533592" cy="627701"/>
          </a:xfrm>
          <a:prstGeom prst="downArrow">
            <a:avLst/>
          </a:prstGeom>
          <a:solidFill>
            <a:srgbClr val="6594DA"/>
          </a:solidFill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Down Arrow 11"/>
          <p:cNvSpPr/>
          <p:nvPr/>
        </p:nvSpPr>
        <p:spPr>
          <a:xfrm rot="10800000">
            <a:off x="10323166" y="4597169"/>
            <a:ext cx="500085" cy="669758"/>
          </a:xfrm>
          <a:prstGeom prst="downArrow">
            <a:avLst/>
          </a:prstGeom>
          <a:solidFill>
            <a:srgbClr val="6594DA"/>
          </a:solidFill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0545" y="4771684"/>
            <a:ext cx="1239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Project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841957" y="4771684"/>
            <a:ext cx="2048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Edit Transfer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02872" y="7394471"/>
            <a:ext cx="7913128" cy="320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transition between the original and edited projection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22464" y="3857752"/>
            <a:ext cx="5901487" cy="320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different degree of image manipulation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415" y="5497072"/>
            <a:ext cx="7025587" cy="187407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415" y="1952689"/>
            <a:ext cx="7025587" cy="187407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13" y="5235872"/>
            <a:ext cx="604064" cy="64067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238214" y="5079262"/>
            <a:ext cx="172592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Editing UI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78F2F2-7E3C-D746-A07D-A0121A961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6045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 animBg="1"/>
      <p:bldP spid="13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B7A39-874A-EE44-8AF4-650252D36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Editing with GANs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A0F04-FB29-774D-83DB-0FBD164E9D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 1: Image Projection/Reconstruction </a:t>
            </a:r>
          </a:p>
          <a:p>
            <a:endParaRPr lang="en-US" dirty="0"/>
          </a:p>
          <a:p>
            <a:r>
              <a:rPr lang="en-US" dirty="0"/>
              <a:t>Step 2: Manipulating the latent code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Step 3: Generate the edited result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1ADE41-0F02-364F-9CF4-410705AF9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8351" y="2962672"/>
            <a:ext cx="6286500" cy="952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5AC982-B3E7-A245-A5BD-9350840A78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840" y="4853594"/>
            <a:ext cx="3524250" cy="635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6860E7-6B81-8C4E-8B83-9D2A8560D5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168" y="6897371"/>
            <a:ext cx="1492250" cy="73025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C581FD-A945-F44F-972E-169739958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13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1709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F28D2-CCFB-604A-AA98-BB7963812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3429000"/>
            <a:ext cx="13167360" cy="1371600"/>
          </a:xfrm>
        </p:spPr>
        <p:txBody>
          <a:bodyPr/>
          <a:lstStyle/>
          <a:p>
            <a:r>
              <a:rPr lang="en-US" dirty="0"/>
              <a:t>Image Projection with GANs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55C73-D9A0-7042-9169-DFA688DAD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87137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BAA7BB1-9A56-C14C-ABB0-D57649FD14D5}"/>
              </a:ext>
            </a:extLst>
          </p:cNvPr>
          <p:cNvSpPr txBox="1">
            <a:spLocks/>
          </p:cNvSpPr>
          <p:nvPr/>
        </p:nvSpPr>
        <p:spPr>
          <a:xfrm>
            <a:off x="8021" y="481966"/>
            <a:ext cx="14614358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 fontScale="85000" lnSpcReduction="10000"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400" dirty="0"/>
              <a:t>Image Reconstruction (high-res images, Big Models)</a:t>
            </a:r>
            <a:endParaRPr lang="en-US" sz="6400" dirty="0"/>
          </a:p>
        </p:txBody>
      </p:sp>
      <p:pic>
        <p:nvPicPr>
          <p:cNvPr id="3004" name="pasted-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0100" y="1769639"/>
            <a:ext cx="4832306" cy="483230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6" name="Shape 3142">
            <a:extLst>
              <a:ext uri="{FF2B5EF4-FFF2-40B4-BE49-F238E27FC236}">
                <a16:creationId xmlns:a16="http://schemas.microsoft.com/office/drawing/2014/main" id="{DCFABB1F-726D-6E46-992A-A7400645B641}"/>
              </a:ext>
            </a:extLst>
          </p:cNvPr>
          <p:cNvSpPr/>
          <p:nvPr/>
        </p:nvSpPr>
        <p:spPr>
          <a:xfrm>
            <a:off x="9187408" y="6657146"/>
            <a:ext cx="2475485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="" val="1"/>
            </a:ext>
          </a:extLst>
        </p:spPr>
        <p:txBody>
          <a:bodyPr wrap="none" lIns="30480" tIns="30480" rIns="30480" bIns="30480" anchor="ctr">
            <a:spAutoFit/>
          </a:bodyPr>
          <a:lstStyle/>
          <a:p>
            <a:pPr algn="ctr"/>
            <a:r>
              <a:rPr lang="en-US" sz="3200" dirty="0"/>
              <a:t>Original image</a:t>
            </a:r>
            <a:endParaRPr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BE3B6D-24D8-274C-8160-C5CF69FB32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4320" y="6812280"/>
            <a:ext cx="304800" cy="279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BA18E6-C4C9-B14D-A6DF-896D04F010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97EFDC-3570-4471-8E1E-782C49D4CB75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588775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7" name="pasted-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0100" y="1769639"/>
            <a:ext cx="4832306" cy="483230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3009" name="Shape 3009" descr="Circle"/>
          <p:cNvSpPr/>
          <p:nvPr/>
        </p:nvSpPr>
        <p:spPr>
          <a:xfrm>
            <a:off x="2939269" y="3880817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010" name="Shape 3010" descr="Circle"/>
          <p:cNvSpPr/>
          <p:nvPr/>
        </p:nvSpPr>
        <p:spPr>
          <a:xfrm>
            <a:off x="2939269" y="4557926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011" name="Shape 3011" descr="Line"/>
          <p:cNvSpPr/>
          <p:nvPr/>
        </p:nvSpPr>
        <p:spPr>
          <a:xfrm flipV="1">
            <a:off x="4466909" y="3205459"/>
            <a:ext cx="761027" cy="761027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12" name="Shape 3012" descr="Line"/>
          <p:cNvSpPr/>
          <p:nvPr/>
        </p:nvSpPr>
        <p:spPr>
          <a:xfrm flipV="1">
            <a:off x="4462868" y="3105958"/>
            <a:ext cx="766663" cy="313974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13" name="Shape 3013" descr="Line"/>
          <p:cNvSpPr/>
          <p:nvPr/>
        </p:nvSpPr>
        <p:spPr>
          <a:xfrm flipV="1">
            <a:off x="4463154" y="3779948"/>
            <a:ext cx="766663" cy="313974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14" name="Shape 3014" descr="Line"/>
          <p:cNvSpPr/>
          <p:nvPr/>
        </p:nvSpPr>
        <p:spPr>
          <a:xfrm flipV="1">
            <a:off x="4463154" y="4482321"/>
            <a:ext cx="766663" cy="313974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15" name="Shape 3015" descr="Line"/>
          <p:cNvSpPr/>
          <p:nvPr/>
        </p:nvSpPr>
        <p:spPr>
          <a:xfrm flipV="1">
            <a:off x="4463154" y="5158204"/>
            <a:ext cx="766663" cy="313974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16" name="Shape 3016" descr="Line"/>
          <p:cNvSpPr/>
          <p:nvPr/>
        </p:nvSpPr>
        <p:spPr>
          <a:xfrm>
            <a:off x="4464480" y="3487293"/>
            <a:ext cx="763408" cy="216979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17" name="Shape 3017" descr="Line"/>
          <p:cNvSpPr/>
          <p:nvPr/>
        </p:nvSpPr>
        <p:spPr>
          <a:xfrm>
            <a:off x="4464480" y="4194636"/>
            <a:ext cx="763408" cy="216979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18" name="Shape 3018" descr="Line"/>
          <p:cNvSpPr/>
          <p:nvPr/>
        </p:nvSpPr>
        <p:spPr>
          <a:xfrm>
            <a:off x="4464480" y="4863656"/>
            <a:ext cx="763408" cy="216979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19" name="Shape 3019" descr="Line"/>
          <p:cNvSpPr/>
          <p:nvPr/>
        </p:nvSpPr>
        <p:spPr>
          <a:xfrm>
            <a:off x="4464480" y="5559833"/>
            <a:ext cx="763408" cy="216979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20" name="Shape 3020" descr="Line"/>
          <p:cNvSpPr/>
          <p:nvPr/>
        </p:nvSpPr>
        <p:spPr>
          <a:xfrm>
            <a:off x="4424927" y="3591954"/>
            <a:ext cx="844718" cy="69495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21" name="Shape 3021" descr="Line"/>
          <p:cNvSpPr/>
          <p:nvPr/>
        </p:nvSpPr>
        <p:spPr>
          <a:xfrm>
            <a:off x="4424859" y="4951422"/>
            <a:ext cx="844718" cy="69495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22" name="Shape 3022" descr="Line"/>
          <p:cNvSpPr/>
          <p:nvPr/>
        </p:nvSpPr>
        <p:spPr>
          <a:xfrm>
            <a:off x="4424859" y="4299354"/>
            <a:ext cx="844718" cy="694957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23" name="Shape 3023" descr="Line"/>
          <p:cNvSpPr/>
          <p:nvPr/>
        </p:nvSpPr>
        <p:spPr>
          <a:xfrm>
            <a:off x="5529426" y="3078876"/>
            <a:ext cx="7650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24" name="Shape 3024" descr="Line"/>
          <p:cNvSpPr/>
          <p:nvPr/>
        </p:nvSpPr>
        <p:spPr>
          <a:xfrm>
            <a:off x="5529426" y="3755986"/>
            <a:ext cx="7650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25" name="Shape 3025" descr="Line"/>
          <p:cNvSpPr/>
          <p:nvPr/>
        </p:nvSpPr>
        <p:spPr>
          <a:xfrm>
            <a:off x="5529426" y="4433096"/>
            <a:ext cx="7650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26" name="Shape 3026" descr="Line"/>
          <p:cNvSpPr/>
          <p:nvPr/>
        </p:nvSpPr>
        <p:spPr>
          <a:xfrm>
            <a:off x="5529426" y="5134242"/>
            <a:ext cx="7650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27" name="Shape 3027" descr="Line"/>
          <p:cNvSpPr/>
          <p:nvPr/>
        </p:nvSpPr>
        <p:spPr>
          <a:xfrm>
            <a:off x="5529426" y="5815251"/>
            <a:ext cx="7650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28" name="Shape 3028" descr="Line"/>
          <p:cNvSpPr/>
          <p:nvPr/>
        </p:nvSpPr>
        <p:spPr>
          <a:xfrm>
            <a:off x="5640150" y="3167475"/>
            <a:ext cx="661033" cy="49821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29" name="Shape 3029" descr="Line"/>
          <p:cNvSpPr/>
          <p:nvPr/>
        </p:nvSpPr>
        <p:spPr>
          <a:xfrm>
            <a:off x="5530549" y="3243036"/>
            <a:ext cx="806579" cy="1070402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30" name="Shape 3030" descr="Line"/>
          <p:cNvSpPr/>
          <p:nvPr/>
        </p:nvSpPr>
        <p:spPr>
          <a:xfrm>
            <a:off x="5640150" y="3860949"/>
            <a:ext cx="661033" cy="49821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31" name="Shape 3031" descr="Line"/>
          <p:cNvSpPr/>
          <p:nvPr/>
        </p:nvSpPr>
        <p:spPr>
          <a:xfrm>
            <a:off x="5530548" y="3936510"/>
            <a:ext cx="806579" cy="1070403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32" name="Shape 3032" descr="Line"/>
          <p:cNvSpPr/>
          <p:nvPr/>
        </p:nvSpPr>
        <p:spPr>
          <a:xfrm>
            <a:off x="5638269" y="4563543"/>
            <a:ext cx="661033" cy="49821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33" name="Shape 3033" descr="Line"/>
          <p:cNvSpPr/>
          <p:nvPr/>
        </p:nvSpPr>
        <p:spPr>
          <a:xfrm>
            <a:off x="5528668" y="4639105"/>
            <a:ext cx="806580" cy="1070402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34" name="Shape 3034" descr="Circle"/>
          <p:cNvSpPr/>
          <p:nvPr/>
        </p:nvSpPr>
        <p:spPr>
          <a:xfrm>
            <a:off x="5220027" y="2865153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035" name="Shape 3035" descr="Circle"/>
          <p:cNvSpPr/>
          <p:nvPr/>
        </p:nvSpPr>
        <p:spPr>
          <a:xfrm>
            <a:off x="5220027" y="3542263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036" name="Shape 3036" descr="Circle"/>
          <p:cNvSpPr/>
          <p:nvPr/>
        </p:nvSpPr>
        <p:spPr>
          <a:xfrm>
            <a:off x="5220027" y="4219372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037" name="Shape 3037" descr="Circle"/>
          <p:cNvSpPr/>
          <p:nvPr/>
        </p:nvSpPr>
        <p:spPr>
          <a:xfrm>
            <a:off x="5220027" y="4896482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038" name="Shape 3038" descr="Circle"/>
          <p:cNvSpPr/>
          <p:nvPr/>
        </p:nvSpPr>
        <p:spPr>
          <a:xfrm>
            <a:off x="5220027" y="5573591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039" name="Shape 3039" descr="Line"/>
          <p:cNvSpPr/>
          <p:nvPr/>
        </p:nvSpPr>
        <p:spPr>
          <a:xfrm flipV="1">
            <a:off x="5637436" y="3179642"/>
            <a:ext cx="662545" cy="47852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40" name="Shape 3040" descr="Line"/>
          <p:cNvSpPr/>
          <p:nvPr/>
        </p:nvSpPr>
        <p:spPr>
          <a:xfrm flipV="1">
            <a:off x="5667799" y="3849174"/>
            <a:ext cx="662545" cy="47852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41" name="Shape 3041" descr="Line"/>
          <p:cNvSpPr/>
          <p:nvPr/>
        </p:nvSpPr>
        <p:spPr>
          <a:xfrm flipV="1">
            <a:off x="5667799" y="4568790"/>
            <a:ext cx="662545" cy="47852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42" name="Shape 3042" descr="Line"/>
          <p:cNvSpPr/>
          <p:nvPr/>
        </p:nvSpPr>
        <p:spPr>
          <a:xfrm flipV="1">
            <a:off x="5667799" y="5243237"/>
            <a:ext cx="662545" cy="47852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43" name="Shape 3043" descr="Circle"/>
          <p:cNvSpPr/>
          <p:nvPr/>
        </p:nvSpPr>
        <p:spPr>
          <a:xfrm>
            <a:off x="6293906" y="2865153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044" name="Shape 3044" descr="Circle"/>
          <p:cNvSpPr/>
          <p:nvPr/>
        </p:nvSpPr>
        <p:spPr>
          <a:xfrm>
            <a:off x="6293906" y="3542263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045" name="Shape 3045" descr="Circle"/>
          <p:cNvSpPr/>
          <p:nvPr/>
        </p:nvSpPr>
        <p:spPr>
          <a:xfrm>
            <a:off x="6293906" y="4219372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046" name="Shape 3046" descr="Circle"/>
          <p:cNvSpPr/>
          <p:nvPr/>
        </p:nvSpPr>
        <p:spPr>
          <a:xfrm>
            <a:off x="6293906" y="4896481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047" name="Shape 3047" descr="Circle"/>
          <p:cNvSpPr/>
          <p:nvPr/>
        </p:nvSpPr>
        <p:spPr>
          <a:xfrm>
            <a:off x="6293906" y="5573591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048" name="Shape 3048" descr="Circle"/>
          <p:cNvSpPr/>
          <p:nvPr/>
        </p:nvSpPr>
        <p:spPr>
          <a:xfrm>
            <a:off x="6309146" y="2179680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049" name="Shape 3049" descr="Circle"/>
          <p:cNvSpPr/>
          <p:nvPr/>
        </p:nvSpPr>
        <p:spPr>
          <a:xfrm>
            <a:off x="6309146" y="6428122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050" name="Shape 3050" descr="Line"/>
          <p:cNvSpPr/>
          <p:nvPr/>
        </p:nvSpPr>
        <p:spPr>
          <a:xfrm>
            <a:off x="5547859" y="4646839"/>
            <a:ext cx="845180" cy="1976344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51" name="Shape 3051" descr="Line"/>
          <p:cNvSpPr/>
          <p:nvPr/>
        </p:nvSpPr>
        <p:spPr>
          <a:xfrm>
            <a:off x="5667954" y="5920310"/>
            <a:ext cx="764394" cy="76439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52" name="Shape 3052" descr="Line"/>
          <p:cNvSpPr/>
          <p:nvPr/>
        </p:nvSpPr>
        <p:spPr>
          <a:xfrm flipV="1">
            <a:off x="5639385" y="2493999"/>
            <a:ext cx="662544" cy="47852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53" name="Shape 3053" descr="Line"/>
          <p:cNvSpPr/>
          <p:nvPr/>
        </p:nvSpPr>
        <p:spPr>
          <a:xfrm flipV="1">
            <a:off x="5580966" y="2644162"/>
            <a:ext cx="779548" cy="92343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54" name="Shape 3054" descr="Line"/>
          <p:cNvSpPr/>
          <p:nvPr/>
        </p:nvSpPr>
        <p:spPr>
          <a:xfrm flipV="1">
            <a:off x="3361533" y="3551649"/>
            <a:ext cx="758858" cy="407913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55" name="Shape 3055" descr="Line"/>
          <p:cNvSpPr/>
          <p:nvPr/>
        </p:nvSpPr>
        <p:spPr>
          <a:xfrm>
            <a:off x="3357777" y="4086997"/>
            <a:ext cx="765799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56" name="Shape 3056" descr="Line"/>
          <p:cNvSpPr/>
          <p:nvPr/>
        </p:nvSpPr>
        <p:spPr>
          <a:xfrm flipV="1">
            <a:off x="3357777" y="4781438"/>
            <a:ext cx="765904" cy="7933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57" name="Shape 3057" descr="Line"/>
          <p:cNvSpPr/>
          <p:nvPr/>
        </p:nvSpPr>
        <p:spPr>
          <a:xfrm flipV="1">
            <a:off x="3263205" y="4188071"/>
            <a:ext cx="864567" cy="48924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58" name="Shape 3058" descr="Line"/>
          <p:cNvSpPr/>
          <p:nvPr/>
        </p:nvSpPr>
        <p:spPr>
          <a:xfrm>
            <a:off x="3319480" y="4944497"/>
            <a:ext cx="843029" cy="459842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59" name="Shape 3059" descr="Line"/>
          <p:cNvSpPr/>
          <p:nvPr/>
        </p:nvSpPr>
        <p:spPr>
          <a:xfrm>
            <a:off x="3244206" y="4158012"/>
            <a:ext cx="902642" cy="62760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60" name="Shape 3060" descr="Line"/>
          <p:cNvSpPr/>
          <p:nvPr/>
        </p:nvSpPr>
        <p:spPr>
          <a:xfrm flipV="1">
            <a:off x="3316282" y="3618017"/>
            <a:ext cx="849641" cy="1000173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61" name="Shape 3061" descr="Line"/>
          <p:cNvSpPr/>
          <p:nvPr/>
        </p:nvSpPr>
        <p:spPr>
          <a:xfrm>
            <a:off x="3320406" y="4234212"/>
            <a:ext cx="841409" cy="115670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62" name="Shape 3062" descr="Circle"/>
          <p:cNvSpPr/>
          <p:nvPr/>
        </p:nvSpPr>
        <p:spPr>
          <a:xfrm>
            <a:off x="4056086" y="3203708"/>
            <a:ext cx="451486" cy="451486"/>
          </a:xfrm>
          <a:prstGeom prst="ellipse">
            <a:avLst/>
          </a:prstGeom>
          <a:solidFill>
            <a:srgbClr val="DCBD23"/>
          </a:solid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063" name="Shape 3063" descr="Circle"/>
          <p:cNvSpPr/>
          <p:nvPr/>
        </p:nvSpPr>
        <p:spPr>
          <a:xfrm>
            <a:off x="4056086" y="3880817"/>
            <a:ext cx="451486" cy="451486"/>
          </a:xfrm>
          <a:prstGeom prst="ellipse">
            <a:avLst/>
          </a:prstGeom>
          <a:solidFill>
            <a:srgbClr val="C82506"/>
          </a:solid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064" name="Shape 3064" descr="Circle"/>
          <p:cNvSpPr/>
          <p:nvPr/>
        </p:nvSpPr>
        <p:spPr>
          <a:xfrm>
            <a:off x="4056086" y="4557927"/>
            <a:ext cx="451486" cy="451486"/>
          </a:xfrm>
          <a:prstGeom prst="ellipse">
            <a:avLst/>
          </a:prstGeom>
          <a:solidFill>
            <a:srgbClr val="00882B"/>
          </a:solid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065" name="Shape 3065" descr="Circle"/>
          <p:cNvSpPr/>
          <p:nvPr/>
        </p:nvSpPr>
        <p:spPr>
          <a:xfrm>
            <a:off x="4056086" y="5235036"/>
            <a:ext cx="451486" cy="451486"/>
          </a:xfrm>
          <a:prstGeom prst="ellipse">
            <a:avLst/>
          </a:prstGeom>
          <a:solidFill>
            <a:srgbClr val="E68F4C"/>
          </a:solid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994EB70A-2F5B-7241-B7EB-AA06600089A3}"/>
              </a:ext>
            </a:extLst>
          </p:cNvPr>
          <p:cNvSpPr txBox="1">
            <a:spLocks/>
          </p:cNvSpPr>
          <p:nvPr/>
        </p:nvSpPr>
        <p:spPr>
          <a:xfrm>
            <a:off x="8021" y="481966"/>
            <a:ext cx="14614358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 fontScale="85000" lnSpcReduction="10000"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400" dirty="0"/>
              <a:t>Image Reconstruction (high-res images, Big Models)</a:t>
            </a:r>
            <a:endParaRPr lang="en-US" sz="6400" dirty="0"/>
          </a:p>
        </p:txBody>
      </p:sp>
      <p:sp>
        <p:nvSpPr>
          <p:cNvPr id="67" name="Shape 3131" descr="Arrow">
            <a:extLst>
              <a:ext uri="{FF2B5EF4-FFF2-40B4-BE49-F238E27FC236}">
                <a16:creationId xmlns:a16="http://schemas.microsoft.com/office/drawing/2014/main" id="{2A3FBA56-EF2F-1D45-A69F-FE812648AD24}"/>
              </a:ext>
            </a:extLst>
          </p:cNvPr>
          <p:cNvSpPr/>
          <p:nvPr/>
        </p:nvSpPr>
        <p:spPr>
          <a:xfrm>
            <a:off x="7071746" y="3804792"/>
            <a:ext cx="762001" cy="762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3175">
            <a:solidFill>
              <a:srgbClr val="0365C0"/>
            </a:solidFill>
          </a:ln>
          <a:effectLst>
            <a:outerShdw blurRad="25400"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4800" b="0">
                <a:latin typeface="Helvetica"/>
                <a:ea typeface="Helvetica"/>
                <a:cs typeface="Helvetica"/>
                <a:sym typeface="Helvetica"/>
              </a:defRPr>
            </a:pPr>
            <a:endParaRPr sz="288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818BC03-87DE-E144-9E3A-12D232A13768}"/>
              </a:ext>
            </a:extLst>
          </p:cNvPr>
          <p:cNvSpPr txBox="1"/>
          <p:nvPr/>
        </p:nvSpPr>
        <p:spPr>
          <a:xfrm>
            <a:off x="11230431" y="7690991"/>
            <a:ext cx="3399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800" dirty="0" err="1"/>
              <a:t>iGAN</a:t>
            </a:r>
            <a:r>
              <a:rPr lang="zh-CN" altLang="en-US" sz="2800" dirty="0"/>
              <a:t> </a:t>
            </a:r>
            <a:r>
              <a:rPr lang="en-US" altLang="zh-CN" sz="2800" dirty="0"/>
              <a:t>[Zhu</a:t>
            </a:r>
            <a:r>
              <a:rPr lang="zh-CN" altLang="en-US" sz="2800" dirty="0"/>
              <a:t> </a:t>
            </a:r>
            <a:r>
              <a:rPr lang="en-US" altLang="zh-CN" sz="2800" dirty="0"/>
              <a:t>et</a:t>
            </a:r>
            <a:r>
              <a:rPr lang="zh-CN" altLang="en-US" sz="2800" dirty="0"/>
              <a:t> </a:t>
            </a:r>
            <a:r>
              <a:rPr lang="en-US" altLang="zh-CN" sz="2800" dirty="0"/>
              <a:t>al.</a:t>
            </a:r>
            <a:r>
              <a:rPr lang="zh-CN" altLang="en-US" sz="2800" dirty="0"/>
              <a:t> </a:t>
            </a:r>
            <a:r>
              <a:rPr lang="en-US" altLang="zh-CN" sz="2800" dirty="0"/>
              <a:t>2016]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D88044-1703-8E49-A03C-5CF5121426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1815" y="7124178"/>
            <a:ext cx="5680058" cy="781659"/>
          </a:xfrm>
          <a:prstGeom prst="rect">
            <a:avLst/>
          </a:prstGeom>
        </p:spPr>
      </p:pic>
      <p:sp>
        <p:nvSpPr>
          <p:cNvPr id="71" name="Shape 3130" descr="Random vector">
            <a:extLst>
              <a:ext uri="{FF2B5EF4-FFF2-40B4-BE49-F238E27FC236}">
                <a16:creationId xmlns:a16="http://schemas.microsoft.com/office/drawing/2014/main" id="{0D289562-606B-B646-894D-26BC8EE129BC}"/>
              </a:ext>
            </a:extLst>
          </p:cNvPr>
          <p:cNvSpPr/>
          <p:nvPr/>
        </p:nvSpPr>
        <p:spPr>
          <a:xfrm>
            <a:off x="1032330" y="3959932"/>
            <a:ext cx="1456168" cy="947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0480" tIns="30480" rIns="30480" bIns="30480" anchor="ctr">
            <a:spAutoFit/>
          </a:bodyPr>
          <a:lstStyle/>
          <a:p>
            <a:pPr algn="ctr">
              <a:defRPr sz="4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2880" dirty="0"/>
              <a:t>Random</a:t>
            </a:r>
            <a:br>
              <a:rPr sz="2880" dirty="0"/>
            </a:br>
            <a:r>
              <a:rPr sz="2880" dirty="0"/>
              <a:t>vector</a:t>
            </a:r>
          </a:p>
        </p:txBody>
      </p:sp>
      <p:pic>
        <p:nvPicPr>
          <p:cNvPr id="72" name="equation.pdf">
            <a:extLst>
              <a:ext uri="{FF2B5EF4-FFF2-40B4-BE49-F238E27FC236}">
                <a16:creationId xmlns:a16="http://schemas.microsoft.com/office/drawing/2014/main" id="{652AEE53-98BC-254A-B7EE-27E44E904C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0322" y="4987528"/>
            <a:ext cx="279400" cy="2794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DD9B5B-AC7E-654A-BBE9-61F8DB844C1B}"/>
              </a:ext>
            </a:extLst>
          </p:cNvPr>
          <p:cNvSpPr txBox="1"/>
          <p:nvPr/>
        </p:nvSpPr>
        <p:spPr>
          <a:xfrm>
            <a:off x="1931235" y="4865730"/>
            <a:ext cx="391454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?</a:t>
            </a:r>
          </a:p>
        </p:txBody>
      </p:sp>
      <p:pic>
        <p:nvPicPr>
          <p:cNvPr id="74" name="equation.pdf">
            <a:extLst>
              <a:ext uri="{FF2B5EF4-FFF2-40B4-BE49-F238E27FC236}">
                <a16:creationId xmlns:a16="http://schemas.microsoft.com/office/drawing/2014/main" id="{2B922957-BC10-1D41-97B2-3C6652276C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4127" y="2569775"/>
            <a:ext cx="345918" cy="510007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Shape 3142">
            <a:extLst>
              <a:ext uri="{FF2B5EF4-FFF2-40B4-BE49-F238E27FC236}">
                <a16:creationId xmlns:a16="http://schemas.microsoft.com/office/drawing/2014/main" id="{99BCD52C-CA5B-314F-948B-A7EA41604176}"/>
              </a:ext>
            </a:extLst>
          </p:cNvPr>
          <p:cNvSpPr/>
          <p:nvPr/>
        </p:nvSpPr>
        <p:spPr>
          <a:xfrm>
            <a:off x="9187408" y="6657146"/>
            <a:ext cx="2475485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="" val="1"/>
            </a:ext>
          </a:extLst>
        </p:spPr>
        <p:txBody>
          <a:bodyPr wrap="none" lIns="30480" tIns="30480" rIns="30480" bIns="30480" anchor="ctr">
            <a:spAutoFit/>
          </a:bodyPr>
          <a:lstStyle/>
          <a:p>
            <a:pPr algn="ctr"/>
            <a:r>
              <a:rPr lang="en-US" sz="3200" dirty="0"/>
              <a:t>Original image</a:t>
            </a:r>
            <a:endParaRPr sz="3200" dirty="0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4DE14333-0CC0-A440-A73A-D8E9B768A1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4320" y="6812280"/>
            <a:ext cx="304800" cy="279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ACA9C6-2C09-9A4C-9966-8FC4437147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97EFDC-3570-4471-8E1E-782C49D4CB75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22960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1" name="pasted-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0100" y="1770450"/>
            <a:ext cx="4832306" cy="483230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3073" name="Shape 3073" descr="Circle"/>
          <p:cNvSpPr/>
          <p:nvPr/>
        </p:nvSpPr>
        <p:spPr>
          <a:xfrm>
            <a:off x="2939269" y="3881628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074" name="Shape 3074" descr="Circle"/>
          <p:cNvSpPr/>
          <p:nvPr/>
        </p:nvSpPr>
        <p:spPr>
          <a:xfrm>
            <a:off x="2939269" y="4558737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075" name="Shape 3075" descr="Line"/>
          <p:cNvSpPr/>
          <p:nvPr/>
        </p:nvSpPr>
        <p:spPr>
          <a:xfrm flipV="1">
            <a:off x="4466909" y="3206270"/>
            <a:ext cx="761027" cy="761027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76" name="Shape 3076" descr="Line"/>
          <p:cNvSpPr/>
          <p:nvPr/>
        </p:nvSpPr>
        <p:spPr>
          <a:xfrm flipV="1">
            <a:off x="4462868" y="3106769"/>
            <a:ext cx="766663" cy="313974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77" name="Shape 3077" descr="Line"/>
          <p:cNvSpPr/>
          <p:nvPr/>
        </p:nvSpPr>
        <p:spPr>
          <a:xfrm flipV="1">
            <a:off x="4463154" y="3780759"/>
            <a:ext cx="766663" cy="313974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78" name="Shape 3078" descr="Line"/>
          <p:cNvSpPr/>
          <p:nvPr/>
        </p:nvSpPr>
        <p:spPr>
          <a:xfrm flipV="1">
            <a:off x="4463154" y="4483132"/>
            <a:ext cx="766663" cy="313974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79" name="Shape 3079" descr="Line"/>
          <p:cNvSpPr/>
          <p:nvPr/>
        </p:nvSpPr>
        <p:spPr>
          <a:xfrm flipV="1">
            <a:off x="4463154" y="5159015"/>
            <a:ext cx="766663" cy="313974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80" name="Shape 3080" descr="Line"/>
          <p:cNvSpPr/>
          <p:nvPr/>
        </p:nvSpPr>
        <p:spPr>
          <a:xfrm>
            <a:off x="4464480" y="3488104"/>
            <a:ext cx="763408" cy="216979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81" name="Shape 3081" descr="Line"/>
          <p:cNvSpPr/>
          <p:nvPr/>
        </p:nvSpPr>
        <p:spPr>
          <a:xfrm>
            <a:off x="4464480" y="4195447"/>
            <a:ext cx="763408" cy="216979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82" name="Shape 3082" descr="Line"/>
          <p:cNvSpPr/>
          <p:nvPr/>
        </p:nvSpPr>
        <p:spPr>
          <a:xfrm>
            <a:off x="4464480" y="4864467"/>
            <a:ext cx="763408" cy="216979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83" name="Shape 3083" descr="Line"/>
          <p:cNvSpPr/>
          <p:nvPr/>
        </p:nvSpPr>
        <p:spPr>
          <a:xfrm>
            <a:off x="4464480" y="5560644"/>
            <a:ext cx="763408" cy="216979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84" name="Shape 3084" descr="Line"/>
          <p:cNvSpPr/>
          <p:nvPr/>
        </p:nvSpPr>
        <p:spPr>
          <a:xfrm>
            <a:off x="4424927" y="3592765"/>
            <a:ext cx="844718" cy="69495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85" name="Shape 3085" descr="Line"/>
          <p:cNvSpPr/>
          <p:nvPr/>
        </p:nvSpPr>
        <p:spPr>
          <a:xfrm>
            <a:off x="4424859" y="4952233"/>
            <a:ext cx="844718" cy="69495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86" name="Shape 3086" descr="Line"/>
          <p:cNvSpPr/>
          <p:nvPr/>
        </p:nvSpPr>
        <p:spPr>
          <a:xfrm>
            <a:off x="4424859" y="4300165"/>
            <a:ext cx="844718" cy="694957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87" name="Shape 3087" descr="Line"/>
          <p:cNvSpPr/>
          <p:nvPr/>
        </p:nvSpPr>
        <p:spPr>
          <a:xfrm>
            <a:off x="5529426" y="3079687"/>
            <a:ext cx="7650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88" name="Shape 3088" descr="Line"/>
          <p:cNvSpPr/>
          <p:nvPr/>
        </p:nvSpPr>
        <p:spPr>
          <a:xfrm>
            <a:off x="5529426" y="3756797"/>
            <a:ext cx="7650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89" name="Shape 3089" descr="Line"/>
          <p:cNvSpPr/>
          <p:nvPr/>
        </p:nvSpPr>
        <p:spPr>
          <a:xfrm>
            <a:off x="5529426" y="4433907"/>
            <a:ext cx="7650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90" name="Shape 3090" descr="Line"/>
          <p:cNvSpPr/>
          <p:nvPr/>
        </p:nvSpPr>
        <p:spPr>
          <a:xfrm>
            <a:off x="5529426" y="5135053"/>
            <a:ext cx="7650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91" name="Shape 3091" descr="Line"/>
          <p:cNvSpPr/>
          <p:nvPr/>
        </p:nvSpPr>
        <p:spPr>
          <a:xfrm>
            <a:off x="5529426" y="5816062"/>
            <a:ext cx="7650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92" name="Shape 3092" descr="Line"/>
          <p:cNvSpPr/>
          <p:nvPr/>
        </p:nvSpPr>
        <p:spPr>
          <a:xfrm>
            <a:off x="5640150" y="3168286"/>
            <a:ext cx="661033" cy="49821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93" name="Shape 3093" descr="Line"/>
          <p:cNvSpPr/>
          <p:nvPr/>
        </p:nvSpPr>
        <p:spPr>
          <a:xfrm>
            <a:off x="5530549" y="3243847"/>
            <a:ext cx="806579" cy="1070402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94" name="Shape 3094" descr="Line"/>
          <p:cNvSpPr/>
          <p:nvPr/>
        </p:nvSpPr>
        <p:spPr>
          <a:xfrm>
            <a:off x="5640150" y="3861760"/>
            <a:ext cx="661033" cy="49821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95" name="Shape 3095" descr="Line"/>
          <p:cNvSpPr/>
          <p:nvPr/>
        </p:nvSpPr>
        <p:spPr>
          <a:xfrm>
            <a:off x="5530548" y="3937321"/>
            <a:ext cx="806579" cy="1070403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96" name="Shape 3096" descr="Line"/>
          <p:cNvSpPr/>
          <p:nvPr/>
        </p:nvSpPr>
        <p:spPr>
          <a:xfrm>
            <a:off x="5638269" y="4564354"/>
            <a:ext cx="661033" cy="49821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97" name="Shape 3097" descr="Line"/>
          <p:cNvSpPr/>
          <p:nvPr/>
        </p:nvSpPr>
        <p:spPr>
          <a:xfrm>
            <a:off x="5528668" y="4639916"/>
            <a:ext cx="806580" cy="1070402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98" name="Shape 3098" descr="Circle"/>
          <p:cNvSpPr/>
          <p:nvPr/>
        </p:nvSpPr>
        <p:spPr>
          <a:xfrm>
            <a:off x="5220027" y="2865964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099" name="Shape 3099" descr="Circle"/>
          <p:cNvSpPr/>
          <p:nvPr/>
        </p:nvSpPr>
        <p:spPr>
          <a:xfrm>
            <a:off x="5220027" y="3543074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100" name="Shape 3100" descr="Circle"/>
          <p:cNvSpPr/>
          <p:nvPr/>
        </p:nvSpPr>
        <p:spPr>
          <a:xfrm>
            <a:off x="5220027" y="4220183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101" name="Shape 3101" descr="Circle"/>
          <p:cNvSpPr/>
          <p:nvPr/>
        </p:nvSpPr>
        <p:spPr>
          <a:xfrm>
            <a:off x="5220027" y="4897293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102" name="Shape 3102" descr="Circle"/>
          <p:cNvSpPr/>
          <p:nvPr/>
        </p:nvSpPr>
        <p:spPr>
          <a:xfrm>
            <a:off x="5220027" y="5574402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103" name="Shape 3103" descr="Line"/>
          <p:cNvSpPr/>
          <p:nvPr/>
        </p:nvSpPr>
        <p:spPr>
          <a:xfrm flipV="1">
            <a:off x="5637436" y="3180453"/>
            <a:ext cx="662545" cy="47852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104" name="Shape 3104" descr="Line"/>
          <p:cNvSpPr/>
          <p:nvPr/>
        </p:nvSpPr>
        <p:spPr>
          <a:xfrm flipV="1">
            <a:off x="5667799" y="3849985"/>
            <a:ext cx="662545" cy="47852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105" name="Shape 3105" descr="Line"/>
          <p:cNvSpPr/>
          <p:nvPr/>
        </p:nvSpPr>
        <p:spPr>
          <a:xfrm flipV="1">
            <a:off x="5667799" y="4569601"/>
            <a:ext cx="662545" cy="47852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106" name="Shape 3106" descr="Line"/>
          <p:cNvSpPr/>
          <p:nvPr/>
        </p:nvSpPr>
        <p:spPr>
          <a:xfrm flipV="1">
            <a:off x="5667799" y="5244048"/>
            <a:ext cx="662545" cy="47852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107" name="Shape 3107" descr="Circle"/>
          <p:cNvSpPr/>
          <p:nvPr/>
        </p:nvSpPr>
        <p:spPr>
          <a:xfrm>
            <a:off x="6293906" y="2865964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108" name="Shape 3108" descr="Circle"/>
          <p:cNvSpPr/>
          <p:nvPr/>
        </p:nvSpPr>
        <p:spPr>
          <a:xfrm>
            <a:off x="6293906" y="3543074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109" name="Shape 3109" descr="Circle"/>
          <p:cNvSpPr/>
          <p:nvPr/>
        </p:nvSpPr>
        <p:spPr>
          <a:xfrm>
            <a:off x="6293906" y="4220183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110" name="Shape 3110" descr="Circle"/>
          <p:cNvSpPr/>
          <p:nvPr/>
        </p:nvSpPr>
        <p:spPr>
          <a:xfrm>
            <a:off x="6293906" y="4897292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111" name="Shape 3111" descr="Circle"/>
          <p:cNvSpPr/>
          <p:nvPr/>
        </p:nvSpPr>
        <p:spPr>
          <a:xfrm>
            <a:off x="6293906" y="5574402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112" name="Shape 3112" descr="Circle"/>
          <p:cNvSpPr/>
          <p:nvPr/>
        </p:nvSpPr>
        <p:spPr>
          <a:xfrm>
            <a:off x="6309146" y="2180491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113" name="Shape 3113" descr="Circle"/>
          <p:cNvSpPr/>
          <p:nvPr/>
        </p:nvSpPr>
        <p:spPr>
          <a:xfrm>
            <a:off x="6309146" y="6428933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114" name="Shape 3114" descr="Line"/>
          <p:cNvSpPr/>
          <p:nvPr/>
        </p:nvSpPr>
        <p:spPr>
          <a:xfrm>
            <a:off x="5547859" y="4647650"/>
            <a:ext cx="845180" cy="1976344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115" name="Shape 3115" descr="Line"/>
          <p:cNvSpPr/>
          <p:nvPr/>
        </p:nvSpPr>
        <p:spPr>
          <a:xfrm>
            <a:off x="5667954" y="5921121"/>
            <a:ext cx="764394" cy="76439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116" name="Shape 3116" descr="Line"/>
          <p:cNvSpPr/>
          <p:nvPr/>
        </p:nvSpPr>
        <p:spPr>
          <a:xfrm flipV="1">
            <a:off x="5639385" y="2494810"/>
            <a:ext cx="662544" cy="47852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117" name="Shape 3117" descr="Line"/>
          <p:cNvSpPr/>
          <p:nvPr/>
        </p:nvSpPr>
        <p:spPr>
          <a:xfrm flipV="1">
            <a:off x="5580966" y="2644973"/>
            <a:ext cx="779548" cy="92343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118" name="Shape 3118" descr="Line"/>
          <p:cNvSpPr/>
          <p:nvPr/>
        </p:nvSpPr>
        <p:spPr>
          <a:xfrm flipV="1">
            <a:off x="3361533" y="3552460"/>
            <a:ext cx="758858" cy="407913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119" name="Shape 3119" descr="Line"/>
          <p:cNvSpPr/>
          <p:nvPr/>
        </p:nvSpPr>
        <p:spPr>
          <a:xfrm>
            <a:off x="3357777" y="4087808"/>
            <a:ext cx="765799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120" name="Shape 3120" descr="Line"/>
          <p:cNvSpPr/>
          <p:nvPr/>
        </p:nvSpPr>
        <p:spPr>
          <a:xfrm flipV="1">
            <a:off x="3357777" y="4782249"/>
            <a:ext cx="765904" cy="7933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121" name="Shape 3121" descr="Line"/>
          <p:cNvSpPr/>
          <p:nvPr/>
        </p:nvSpPr>
        <p:spPr>
          <a:xfrm flipV="1">
            <a:off x="3263205" y="4188882"/>
            <a:ext cx="864567" cy="48924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122" name="Shape 3122" descr="Line"/>
          <p:cNvSpPr/>
          <p:nvPr/>
        </p:nvSpPr>
        <p:spPr>
          <a:xfrm>
            <a:off x="3319480" y="4945308"/>
            <a:ext cx="843029" cy="459842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123" name="Shape 3123" descr="Line"/>
          <p:cNvSpPr/>
          <p:nvPr/>
        </p:nvSpPr>
        <p:spPr>
          <a:xfrm>
            <a:off x="3244206" y="4158823"/>
            <a:ext cx="902642" cy="62760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124" name="Shape 3124" descr="Line"/>
          <p:cNvSpPr/>
          <p:nvPr/>
        </p:nvSpPr>
        <p:spPr>
          <a:xfrm flipV="1">
            <a:off x="3316282" y="3618828"/>
            <a:ext cx="849641" cy="1000173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125" name="Shape 3125" descr="Line"/>
          <p:cNvSpPr/>
          <p:nvPr/>
        </p:nvSpPr>
        <p:spPr>
          <a:xfrm>
            <a:off x="3320406" y="4235023"/>
            <a:ext cx="841409" cy="115670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126" name="Shape 3126" descr="Circle"/>
          <p:cNvSpPr/>
          <p:nvPr/>
        </p:nvSpPr>
        <p:spPr>
          <a:xfrm>
            <a:off x="4056086" y="3204519"/>
            <a:ext cx="451486" cy="451486"/>
          </a:xfrm>
          <a:prstGeom prst="ellipse">
            <a:avLst/>
          </a:prstGeom>
          <a:solidFill>
            <a:srgbClr val="DCBD23"/>
          </a:solid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127" name="Shape 3127" descr="Circle"/>
          <p:cNvSpPr/>
          <p:nvPr/>
        </p:nvSpPr>
        <p:spPr>
          <a:xfrm>
            <a:off x="4056086" y="3881628"/>
            <a:ext cx="451486" cy="451486"/>
          </a:xfrm>
          <a:prstGeom prst="ellipse">
            <a:avLst/>
          </a:prstGeom>
          <a:solidFill>
            <a:srgbClr val="C82506"/>
          </a:solid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128" name="Shape 3128" descr="Circle"/>
          <p:cNvSpPr/>
          <p:nvPr/>
        </p:nvSpPr>
        <p:spPr>
          <a:xfrm>
            <a:off x="4056086" y="4558738"/>
            <a:ext cx="451486" cy="451486"/>
          </a:xfrm>
          <a:prstGeom prst="ellipse">
            <a:avLst/>
          </a:prstGeom>
          <a:solidFill>
            <a:srgbClr val="00882B"/>
          </a:solid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129" name="Shape 3129" descr="Circle"/>
          <p:cNvSpPr/>
          <p:nvPr/>
        </p:nvSpPr>
        <p:spPr>
          <a:xfrm>
            <a:off x="4056086" y="5235847"/>
            <a:ext cx="451486" cy="451486"/>
          </a:xfrm>
          <a:prstGeom prst="ellipse">
            <a:avLst/>
          </a:prstGeom>
          <a:solidFill>
            <a:srgbClr val="E68F4C"/>
          </a:solid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130" name="Shape 3130" descr="Random vector"/>
          <p:cNvSpPr/>
          <p:nvPr/>
        </p:nvSpPr>
        <p:spPr>
          <a:xfrm>
            <a:off x="1032330" y="3959932"/>
            <a:ext cx="1456168" cy="947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0480" tIns="30480" rIns="30480" bIns="30480" anchor="ctr">
            <a:spAutoFit/>
          </a:bodyPr>
          <a:lstStyle/>
          <a:p>
            <a:pPr algn="ctr">
              <a:defRPr sz="4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2880" dirty="0"/>
              <a:t>Random</a:t>
            </a:r>
            <a:br>
              <a:rPr sz="2880" dirty="0"/>
            </a:br>
            <a:r>
              <a:rPr sz="2880" dirty="0"/>
              <a:t>vector</a:t>
            </a:r>
          </a:p>
        </p:txBody>
      </p:sp>
      <p:sp>
        <p:nvSpPr>
          <p:cNvPr id="3133" name="Shape 3133"/>
          <p:cNvSpPr/>
          <p:nvPr/>
        </p:nvSpPr>
        <p:spPr>
          <a:xfrm>
            <a:off x="8160100" y="6534456"/>
            <a:ext cx="3569888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="" val="1"/>
            </a:ext>
          </a:extLst>
        </p:spPr>
        <p:txBody>
          <a:bodyPr wrap="none" lIns="30480" tIns="30480" rIns="30480" bIns="30480" anchor="ctr">
            <a:spAutoFit/>
          </a:bodyPr>
          <a:lstStyle>
            <a:lvl1pPr>
              <a:defRPr sz="3500" b="0"/>
            </a:lvl1pPr>
          </a:lstStyle>
          <a:p>
            <a:pPr algn="ctr"/>
            <a:r>
              <a:rPr lang="en-US" altLang="zh-CN" sz="3200" dirty="0"/>
              <a:t>Reconstructed</a:t>
            </a:r>
            <a:r>
              <a:rPr lang="zh-CN" altLang="en-US" sz="3200" dirty="0"/>
              <a:t> </a:t>
            </a:r>
            <a:r>
              <a:rPr lang="en-US" sz="3200" dirty="0"/>
              <a:t>image</a:t>
            </a:r>
            <a:endParaRPr sz="3200" dirty="0"/>
          </a:p>
        </p:txBody>
      </p:sp>
      <p:sp>
        <p:nvSpPr>
          <p:cNvPr id="3134" name="Shape 3134"/>
          <p:cNvSpPr/>
          <p:nvPr/>
        </p:nvSpPr>
        <p:spPr>
          <a:xfrm>
            <a:off x="7056539" y="4188043"/>
            <a:ext cx="61620" cy="329321"/>
          </a:xfrm>
          <a:prstGeom prst="rect">
            <a:avLst/>
          </a:prstGeom>
          <a:ln w="12700">
            <a:miter lim="400000"/>
          </a:ln>
        </p:spPr>
        <p:txBody>
          <a:bodyPr wrap="none" lIns="30480" tIns="30480" rIns="30480" bIns="30480" anchor="ctr">
            <a:spAutoFit/>
          </a:bodyPr>
          <a:lstStyle/>
          <a:p>
            <a:endParaRPr sz="1740"/>
          </a:p>
        </p:txBody>
      </p:sp>
      <p:pic>
        <p:nvPicPr>
          <p:cNvPr id="3135" name="equation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7963" y="4852477"/>
            <a:ext cx="444903" cy="420185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Title 1">
            <a:extLst>
              <a:ext uri="{FF2B5EF4-FFF2-40B4-BE49-F238E27FC236}">
                <a16:creationId xmlns:a16="http://schemas.microsoft.com/office/drawing/2014/main" id="{C03141F3-D768-2241-9485-0A9941B509AF}"/>
              </a:ext>
            </a:extLst>
          </p:cNvPr>
          <p:cNvSpPr txBox="1">
            <a:spLocks/>
          </p:cNvSpPr>
          <p:nvPr/>
        </p:nvSpPr>
        <p:spPr>
          <a:xfrm>
            <a:off x="8021" y="481966"/>
            <a:ext cx="14614358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 fontScale="85000" lnSpcReduction="10000"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400" dirty="0"/>
              <a:t>Image Reconstruction (high-res images, Big Models)</a:t>
            </a:r>
            <a:endParaRPr lang="en-US" sz="6400" dirty="0"/>
          </a:p>
        </p:txBody>
      </p:sp>
      <p:sp>
        <p:nvSpPr>
          <p:cNvPr id="70" name="Shape 3131" descr="Arrow">
            <a:extLst>
              <a:ext uri="{FF2B5EF4-FFF2-40B4-BE49-F238E27FC236}">
                <a16:creationId xmlns:a16="http://schemas.microsoft.com/office/drawing/2014/main" id="{D56B00B2-81B0-D64E-ADE5-8EF274F71AD4}"/>
              </a:ext>
            </a:extLst>
          </p:cNvPr>
          <p:cNvSpPr/>
          <p:nvPr/>
        </p:nvSpPr>
        <p:spPr>
          <a:xfrm>
            <a:off x="7071746" y="3805603"/>
            <a:ext cx="762001" cy="762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3175">
            <a:solidFill>
              <a:srgbClr val="0365C0"/>
            </a:solidFill>
          </a:ln>
          <a:effectLst>
            <a:outerShdw blurRad="25400"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4800" b="0">
                <a:latin typeface="Helvetica"/>
                <a:ea typeface="Helvetica"/>
                <a:cs typeface="Helvetica"/>
                <a:sym typeface="Helvetica"/>
              </a:defRPr>
            </a:pPr>
            <a:endParaRPr sz="288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2E85193-243B-3C45-A61D-CCB64A22DDF2}"/>
              </a:ext>
            </a:extLst>
          </p:cNvPr>
          <p:cNvSpPr txBox="1"/>
          <p:nvPr/>
        </p:nvSpPr>
        <p:spPr>
          <a:xfrm>
            <a:off x="8143560" y="7690991"/>
            <a:ext cx="6486840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800" dirty="0" err="1"/>
              <a:t>iGAN</a:t>
            </a:r>
            <a:r>
              <a:rPr lang="zh-CN" altLang="en-US" sz="2800" dirty="0"/>
              <a:t> </a:t>
            </a:r>
            <a:r>
              <a:rPr lang="en-US" altLang="zh-CN" sz="2800" dirty="0"/>
              <a:t>[Zhu,</a:t>
            </a:r>
            <a:r>
              <a:rPr lang="zh-CN" altLang="en-US" sz="2800" dirty="0"/>
              <a:t> </a:t>
            </a:r>
            <a:r>
              <a:rPr lang="en-US" dirty="0" err="1"/>
              <a:t>Krähenbühl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 err="1"/>
              <a:t>Shechtman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 err="1"/>
              <a:t>Efros</a:t>
            </a:r>
            <a:r>
              <a:rPr lang="en-US" altLang="zh-CN" sz="2800" dirty="0"/>
              <a:t>]</a:t>
            </a:r>
            <a:endParaRPr lang="en-US" sz="2800" dirty="0"/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4620A79A-B40E-C94B-8496-DACDF3F840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1815" y="7124178"/>
            <a:ext cx="5680058" cy="7816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BBE668-E822-7D48-BF92-DCBD0CC4F0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25581" y="6628978"/>
            <a:ext cx="1257300" cy="438150"/>
          </a:xfrm>
          <a:prstGeom prst="rect">
            <a:avLst/>
          </a:prstGeom>
        </p:spPr>
      </p:pic>
      <p:pic>
        <p:nvPicPr>
          <p:cNvPr id="74" name="equation.pdf">
            <a:extLst>
              <a:ext uri="{FF2B5EF4-FFF2-40B4-BE49-F238E27FC236}">
                <a16:creationId xmlns:a16="http://schemas.microsoft.com/office/drawing/2014/main" id="{58B37D68-4683-2A49-BE14-E38EBCBEAA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4127" y="2569775"/>
            <a:ext cx="345918" cy="51000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398F76-3BD7-E54B-9D9A-C97CECE5E0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97EFDC-3570-4471-8E1E-782C49D4CB75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272585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9" name="pasted-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581" y="1218015"/>
            <a:ext cx="5964734" cy="5964734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3141" name="Shape 3141"/>
          <p:cNvSpPr/>
          <p:nvPr/>
        </p:nvSpPr>
        <p:spPr>
          <a:xfrm>
            <a:off x="3658846" y="174720"/>
            <a:ext cx="7312708" cy="1046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0480" tIns="30480" rIns="30480" bIns="30480" anchor="ctr">
            <a:spAutoFit/>
          </a:bodyPr>
          <a:lstStyle>
            <a:lvl1pPr>
              <a:defRPr sz="7700"/>
            </a:lvl1pPr>
          </a:lstStyle>
          <a:p>
            <a:r>
              <a:rPr sz="6400" dirty="0"/>
              <a:t>Find the </a:t>
            </a:r>
            <a:r>
              <a:rPr lang="en-US" altLang="zh-CN" sz="6400" dirty="0"/>
              <a:t>D</a:t>
            </a:r>
            <a:r>
              <a:rPr sz="6400" dirty="0"/>
              <a:t>ifferences…</a:t>
            </a:r>
          </a:p>
        </p:txBody>
      </p:sp>
      <p:sp>
        <p:nvSpPr>
          <p:cNvPr id="3142" name="Shape 3142"/>
          <p:cNvSpPr/>
          <p:nvPr/>
        </p:nvSpPr>
        <p:spPr>
          <a:xfrm>
            <a:off x="2784205" y="7129756"/>
            <a:ext cx="2475486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0480" tIns="30480" rIns="30480" bIns="30480" anchor="ctr">
            <a:spAutoFit/>
          </a:bodyPr>
          <a:lstStyle/>
          <a:p>
            <a:pPr algn="ctr"/>
            <a:r>
              <a:rPr sz="3200" dirty="0"/>
              <a:t>Original image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53D21-409B-E44B-87E1-AA910125F2E8}"/>
              </a:ext>
            </a:extLst>
          </p:cNvPr>
          <p:cNvGrpSpPr/>
          <p:nvPr/>
        </p:nvGrpSpPr>
        <p:grpSpPr>
          <a:xfrm>
            <a:off x="7705587" y="1219673"/>
            <a:ext cx="5964734" cy="6464081"/>
            <a:chOff x="7705587" y="1219673"/>
            <a:chExt cx="5964734" cy="6464081"/>
          </a:xfrm>
        </p:grpSpPr>
        <p:pic>
          <p:nvPicPr>
            <p:cNvPr id="3140" name="pasted-image.tif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05587" y="1219673"/>
              <a:ext cx="5964734" cy="5964734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</p:spPr>
        </p:pic>
        <p:sp>
          <p:nvSpPr>
            <p:cNvPr id="3143" name="Shape 3143"/>
            <p:cNvSpPr/>
            <p:nvPr/>
          </p:nvSpPr>
          <p:spPr>
            <a:xfrm>
              <a:off x="8514955" y="7129756"/>
              <a:ext cx="4345998" cy="5539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0480" tIns="30480" rIns="30480" bIns="30480" anchor="ctr">
              <a:spAutoFit/>
            </a:bodyPr>
            <a:lstStyle/>
            <a:p>
              <a:pPr algn="ctr"/>
              <a:r>
                <a:rPr sz="3200" dirty="0"/>
                <a:t>GAN reconstructed image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31DDA6-12EB-B14A-B17A-C0BB9394FC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97EFDC-3570-4471-8E1E-782C49D4CB75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74735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5" name="pasted-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581" y="1218015"/>
            <a:ext cx="5964734" cy="5964734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3146" name="pasted-imag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5587" y="1219673"/>
            <a:ext cx="5964734" cy="5964734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3150" name="Shape 3150"/>
          <p:cNvSpPr/>
          <p:nvPr/>
        </p:nvSpPr>
        <p:spPr>
          <a:xfrm flipH="1">
            <a:off x="8214209" y="2754740"/>
            <a:ext cx="227595" cy="850385"/>
          </a:xfrm>
          <a:prstGeom prst="line">
            <a:avLst/>
          </a:prstGeom>
          <a:ln w="76200">
            <a:solidFill>
              <a:schemeClr val="bg1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920"/>
          </a:p>
        </p:txBody>
      </p:sp>
      <p:sp>
        <p:nvSpPr>
          <p:cNvPr id="3151" name="Shape 3151"/>
          <p:cNvSpPr/>
          <p:nvPr/>
        </p:nvSpPr>
        <p:spPr>
          <a:xfrm>
            <a:off x="7768596" y="2337340"/>
            <a:ext cx="2147191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0480" tIns="30480" rIns="30480" bIns="3048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sz="2800" dirty="0">
                <a:solidFill>
                  <a:schemeClr val="bg1"/>
                </a:solidFill>
              </a:rPr>
              <a:t>No microwave</a:t>
            </a:r>
          </a:p>
        </p:txBody>
      </p:sp>
      <p:sp>
        <p:nvSpPr>
          <p:cNvPr id="3152" name="Shape 3152"/>
          <p:cNvSpPr/>
          <p:nvPr/>
        </p:nvSpPr>
        <p:spPr>
          <a:xfrm>
            <a:off x="11162939" y="1942074"/>
            <a:ext cx="794722" cy="452497"/>
          </a:xfrm>
          <a:prstGeom prst="line">
            <a:avLst/>
          </a:prstGeom>
          <a:ln w="76200">
            <a:solidFill>
              <a:schemeClr val="bg1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920"/>
          </a:p>
        </p:txBody>
      </p:sp>
      <p:sp>
        <p:nvSpPr>
          <p:cNvPr id="3153" name="Shape 3153"/>
          <p:cNvSpPr/>
          <p:nvPr/>
        </p:nvSpPr>
        <p:spPr>
          <a:xfrm>
            <a:off x="10198863" y="1397004"/>
            <a:ext cx="1294265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0480" tIns="30480" rIns="30480" bIns="3048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sz="2800">
                <a:solidFill>
                  <a:schemeClr val="bg1"/>
                </a:solidFill>
              </a:rPr>
              <a:t>No lamp</a:t>
            </a:r>
          </a:p>
        </p:txBody>
      </p:sp>
      <p:sp>
        <p:nvSpPr>
          <p:cNvPr id="3154" name="Shape 3154"/>
          <p:cNvSpPr/>
          <p:nvPr/>
        </p:nvSpPr>
        <p:spPr>
          <a:xfrm flipV="1">
            <a:off x="8759891" y="5156015"/>
            <a:ext cx="304461" cy="738886"/>
          </a:xfrm>
          <a:prstGeom prst="line">
            <a:avLst/>
          </a:prstGeom>
          <a:ln w="76200">
            <a:solidFill>
              <a:schemeClr val="bg1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920"/>
          </a:p>
        </p:txBody>
      </p:sp>
      <p:sp>
        <p:nvSpPr>
          <p:cNvPr id="3155" name="Shape 3155"/>
          <p:cNvSpPr/>
          <p:nvPr/>
        </p:nvSpPr>
        <p:spPr>
          <a:xfrm>
            <a:off x="7895822" y="5989713"/>
            <a:ext cx="2295244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0480" tIns="30480" rIns="30480" bIns="3048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sz="2800">
                <a:solidFill>
                  <a:schemeClr val="bg1"/>
                </a:solidFill>
              </a:rPr>
              <a:t>No chairs/table</a:t>
            </a:r>
          </a:p>
        </p:txBody>
      </p:sp>
      <p:sp>
        <p:nvSpPr>
          <p:cNvPr id="3156" name="Shape 3156"/>
          <p:cNvSpPr/>
          <p:nvPr/>
        </p:nvSpPr>
        <p:spPr>
          <a:xfrm flipV="1">
            <a:off x="10200050" y="6004268"/>
            <a:ext cx="304461" cy="738886"/>
          </a:xfrm>
          <a:prstGeom prst="line">
            <a:avLst/>
          </a:prstGeom>
          <a:ln w="76200">
            <a:solidFill>
              <a:schemeClr val="bg1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endParaRPr sz="1920">
              <a:solidFill>
                <a:srgbClr val="FFFFFF"/>
              </a:solidFill>
            </a:endParaRPr>
          </a:p>
        </p:txBody>
      </p:sp>
      <p:sp>
        <p:nvSpPr>
          <p:cNvPr id="3157" name="Shape 3157"/>
          <p:cNvSpPr/>
          <p:nvPr/>
        </p:nvSpPr>
        <p:spPr>
          <a:xfrm>
            <a:off x="9043110" y="6725797"/>
            <a:ext cx="2973956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0480" tIns="30480" rIns="30480" bIns="3048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sz="2800">
                <a:solidFill>
                  <a:schemeClr val="bg1"/>
                </a:solidFill>
              </a:rPr>
              <a:t>No something there</a:t>
            </a:r>
          </a:p>
        </p:txBody>
      </p:sp>
      <p:sp>
        <p:nvSpPr>
          <p:cNvPr id="3158" name="Shape 3158"/>
          <p:cNvSpPr/>
          <p:nvPr/>
        </p:nvSpPr>
        <p:spPr>
          <a:xfrm flipV="1">
            <a:off x="11854953" y="4639303"/>
            <a:ext cx="382471" cy="918781"/>
          </a:xfrm>
          <a:prstGeom prst="line">
            <a:avLst/>
          </a:prstGeom>
          <a:ln w="76200">
            <a:solidFill>
              <a:schemeClr val="bg1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920"/>
          </a:p>
        </p:txBody>
      </p:sp>
      <p:sp>
        <p:nvSpPr>
          <p:cNvPr id="3159" name="Shape 3159"/>
          <p:cNvSpPr/>
          <p:nvPr/>
        </p:nvSpPr>
        <p:spPr>
          <a:xfrm>
            <a:off x="11278365" y="5515243"/>
            <a:ext cx="1342483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0480" tIns="30480" rIns="30480" bIns="3048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sz="2800">
                <a:solidFill>
                  <a:schemeClr val="bg1"/>
                </a:solidFill>
              </a:rPr>
              <a:t>No stove</a:t>
            </a:r>
          </a:p>
        </p:txBody>
      </p:sp>
      <p:sp>
        <p:nvSpPr>
          <p:cNvPr id="3160" name="Shape 3160"/>
          <p:cNvSpPr/>
          <p:nvPr/>
        </p:nvSpPr>
        <p:spPr>
          <a:xfrm flipH="1">
            <a:off x="9384150" y="3063876"/>
            <a:ext cx="291782" cy="797595"/>
          </a:xfrm>
          <a:prstGeom prst="line">
            <a:avLst/>
          </a:prstGeom>
          <a:ln w="76200">
            <a:solidFill>
              <a:schemeClr val="bg1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920"/>
          </a:p>
        </p:txBody>
      </p:sp>
      <p:sp>
        <p:nvSpPr>
          <p:cNvPr id="3161" name="Shape 3161"/>
          <p:cNvSpPr/>
          <p:nvPr/>
        </p:nvSpPr>
        <p:spPr>
          <a:xfrm>
            <a:off x="9174439" y="2658024"/>
            <a:ext cx="1725665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0480" tIns="30480" rIns="30480" bIns="3048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sz="2800" dirty="0">
                <a:solidFill>
                  <a:schemeClr val="bg1"/>
                </a:solidFill>
              </a:rPr>
              <a:t>No window</a:t>
            </a:r>
          </a:p>
        </p:txBody>
      </p:sp>
      <p:sp>
        <p:nvSpPr>
          <p:cNvPr id="3162" name="Shape 3162"/>
          <p:cNvSpPr/>
          <p:nvPr/>
        </p:nvSpPr>
        <p:spPr>
          <a:xfrm flipV="1">
            <a:off x="12579542" y="6016167"/>
            <a:ext cx="304461" cy="738886"/>
          </a:xfrm>
          <a:prstGeom prst="line">
            <a:avLst/>
          </a:prstGeom>
          <a:ln w="76200">
            <a:solidFill>
              <a:schemeClr val="bg1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920"/>
          </a:p>
        </p:txBody>
      </p:sp>
      <p:sp>
        <p:nvSpPr>
          <p:cNvPr id="3163" name="Shape 3163"/>
          <p:cNvSpPr/>
          <p:nvPr/>
        </p:nvSpPr>
        <p:spPr>
          <a:xfrm>
            <a:off x="12074568" y="6737696"/>
            <a:ext cx="1193275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0480" tIns="30480" rIns="30480" bIns="3048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sz="2800">
                <a:solidFill>
                  <a:schemeClr val="bg1"/>
                </a:solidFill>
              </a:rPr>
              <a:t>No plug</a:t>
            </a:r>
          </a:p>
        </p:txBody>
      </p:sp>
      <p:sp>
        <p:nvSpPr>
          <p:cNvPr id="21" name="Shape 3141">
            <a:extLst>
              <a:ext uri="{FF2B5EF4-FFF2-40B4-BE49-F238E27FC236}">
                <a16:creationId xmlns:a16="http://schemas.microsoft.com/office/drawing/2014/main" id="{EB87081F-DCD9-1143-8E2F-0497B92911F9}"/>
              </a:ext>
            </a:extLst>
          </p:cNvPr>
          <p:cNvSpPr/>
          <p:nvPr/>
        </p:nvSpPr>
        <p:spPr>
          <a:xfrm>
            <a:off x="3658846" y="174720"/>
            <a:ext cx="7312708" cy="1046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0480" tIns="30480" rIns="30480" bIns="30480" anchor="ctr">
            <a:spAutoFit/>
          </a:bodyPr>
          <a:lstStyle>
            <a:lvl1pPr>
              <a:defRPr sz="7700"/>
            </a:lvl1pPr>
          </a:lstStyle>
          <a:p>
            <a:r>
              <a:rPr sz="6400" dirty="0"/>
              <a:t>Find the </a:t>
            </a:r>
            <a:r>
              <a:rPr lang="en-US" altLang="zh-CN" sz="6400" dirty="0"/>
              <a:t>D</a:t>
            </a:r>
            <a:r>
              <a:rPr sz="6400" dirty="0"/>
              <a:t>ifferences…</a:t>
            </a:r>
          </a:p>
        </p:txBody>
      </p:sp>
      <p:sp>
        <p:nvSpPr>
          <p:cNvPr id="22" name="Shape 3142">
            <a:extLst>
              <a:ext uri="{FF2B5EF4-FFF2-40B4-BE49-F238E27FC236}">
                <a16:creationId xmlns:a16="http://schemas.microsoft.com/office/drawing/2014/main" id="{D399B8AE-4CFF-0841-A8C8-2D0F7AE367D7}"/>
              </a:ext>
            </a:extLst>
          </p:cNvPr>
          <p:cNvSpPr/>
          <p:nvPr/>
        </p:nvSpPr>
        <p:spPr>
          <a:xfrm>
            <a:off x="2784205" y="7129756"/>
            <a:ext cx="2475486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0480" tIns="30480" rIns="30480" bIns="30480" anchor="ctr">
            <a:spAutoFit/>
          </a:bodyPr>
          <a:lstStyle/>
          <a:p>
            <a:r>
              <a:rPr sz="3200" dirty="0"/>
              <a:t>Original image</a:t>
            </a:r>
          </a:p>
        </p:txBody>
      </p:sp>
      <p:sp>
        <p:nvSpPr>
          <p:cNvPr id="23" name="Shape 3143">
            <a:extLst>
              <a:ext uri="{FF2B5EF4-FFF2-40B4-BE49-F238E27FC236}">
                <a16:creationId xmlns:a16="http://schemas.microsoft.com/office/drawing/2014/main" id="{31122D7F-89CE-0648-9CB6-619C31CD23E4}"/>
              </a:ext>
            </a:extLst>
          </p:cNvPr>
          <p:cNvSpPr/>
          <p:nvPr/>
        </p:nvSpPr>
        <p:spPr>
          <a:xfrm>
            <a:off x="8514955" y="7129756"/>
            <a:ext cx="4345998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0480" tIns="30480" rIns="30480" bIns="30480" anchor="ctr">
            <a:spAutoFit/>
          </a:bodyPr>
          <a:lstStyle/>
          <a:p>
            <a:pPr algn="ctr"/>
            <a:r>
              <a:rPr sz="3200" dirty="0"/>
              <a:t>GAN reconstructed image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68EEB2-9639-7344-9798-EA69905263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97EFDC-3570-4471-8E1E-782C49D4CB75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363318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1890B-9CBA-8545-92CA-F64FD1073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Editing with Optimization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23A3A4C-1BBD-1842-9AE7-C7B2442A49B5}"/>
              </a:ext>
            </a:extLst>
          </p:cNvPr>
          <p:cNvSpPr txBox="1">
            <a:spLocks/>
          </p:cNvSpPr>
          <p:nvPr/>
        </p:nvSpPr>
        <p:spPr>
          <a:xfrm>
            <a:off x="10485120" y="7627621"/>
            <a:ext cx="3413760" cy="438150"/>
          </a:xfrm>
          <a:prstGeom prst="rect">
            <a:avLst/>
          </a:prstGeom>
        </p:spPr>
        <p:txBody>
          <a:bodyPr vert="horz" lIns="146304" tIns="73152" rIns="146304" bIns="73152" rtlCol="0" anchor="ctr"/>
          <a:lstStyle>
            <a:defPPr>
              <a:defRPr lang="es-ES"/>
            </a:defPPr>
            <a:lvl1pPr marL="0" algn="r" defTabSz="1463040" rtl="0" eaLnBrk="1" latinLnBrk="0" hangingPunct="1"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31520" algn="l" defTabSz="1463040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63040" algn="l" defTabSz="1463040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4560" algn="l" defTabSz="1463040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6080" algn="l" defTabSz="1463040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600" algn="l" defTabSz="1463040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89120" algn="l" defTabSz="1463040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20640" algn="l" defTabSz="1463040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52160" algn="l" defTabSz="1463040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2FADFE-3B8F-471C-ABF0-DBC7717ECBBC}" type="slidenum">
              <a:rPr lang="es-ES" smtClean="0"/>
              <a:pPr/>
              <a:t>2</a:t>
            </a:fld>
            <a:endParaRPr lang="es-E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41BAE9A-EE6A-474F-8E78-E220AD06FE87}"/>
              </a:ext>
            </a:extLst>
          </p:cNvPr>
          <p:cNvGrpSpPr/>
          <p:nvPr/>
        </p:nvGrpSpPr>
        <p:grpSpPr>
          <a:xfrm>
            <a:off x="2616748" y="1294122"/>
            <a:ext cx="10153128" cy="2352765"/>
            <a:chOff x="2616748" y="1294122"/>
            <a:chExt cx="10153128" cy="2352765"/>
          </a:xfrm>
        </p:grpSpPr>
        <p:pic>
          <p:nvPicPr>
            <p:cNvPr id="7" name="pasted-image-enhanced.png">
              <a:extLst>
                <a:ext uri="{FF2B5EF4-FFF2-40B4-BE49-F238E27FC236}">
                  <a16:creationId xmlns:a16="http://schemas.microsoft.com/office/drawing/2014/main" id="{2A7D08BC-D4AA-6B4F-95DD-050B7AE3E842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32" r="12832"/>
            <a:stretch/>
          </p:blipFill>
          <p:spPr>
            <a:xfrm>
              <a:off x="5315417" y="1913143"/>
              <a:ext cx="1460754" cy="1097280"/>
            </a:xfrm>
            <a:prstGeom prst="rect">
              <a:avLst/>
            </a:prstGeom>
            <a:ln w="25400">
              <a:solidFill>
                <a:srgbClr val="000000"/>
              </a:solidFill>
              <a:miter lim="400000"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654D35F5-25E3-6246-9B62-E9D488EE066F}"/>
                    </a:ext>
                  </a:extLst>
                </p:cNvPr>
                <p:cNvSpPr txBox="1"/>
                <p:nvPr/>
              </p:nvSpPr>
              <p:spPr>
                <a:xfrm>
                  <a:off x="5799477" y="1304158"/>
                  <a:ext cx="492634" cy="55412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3001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001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3001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DACAD41-078A-8644-A9FC-0BBAFD470A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9477" y="1304158"/>
                  <a:ext cx="492634" cy="554126"/>
                </a:xfrm>
                <a:prstGeom prst="rect">
                  <a:avLst/>
                </a:prstGeom>
                <a:blipFill>
                  <a:blip r:embed="rId4"/>
                  <a:stretch>
                    <a:fillRect t="-2222" b="-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BE4097-6E89-6B48-A559-E35ADD443FCB}"/>
                </a:ext>
              </a:extLst>
            </p:cNvPr>
            <p:cNvSpPr txBox="1"/>
            <p:nvPr/>
          </p:nvSpPr>
          <p:spPr>
            <a:xfrm>
              <a:off x="4886279" y="3185222"/>
              <a:ext cx="23484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dirty="0"/>
                <a:t>optimized</a:t>
              </a:r>
              <a:r>
                <a:rPr lang="zh-CN" altLang="en-US" sz="2400" dirty="0"/>
                <a:t> </a:t>
              </a:r>
              <a:r>
                <a:rPr lang="en-US" altLang="zh-CN" sz="2400" dirty="0"/>
                <a:t>output</a:t>
              </a:r>
              <a:endParaRPr lang="en-US" sz="2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478E99D-6655-0D48-B6A2-3635564F2BBE}"/>
                    </a:ext>
                  </a:extLst>
                </p:cNvPr>
                <p:cNvSpPr txBox="1"/>
                <p:nvPr/>
              </p:nvSpPr>
              <p:spPr>
                <a:xfrm>
                  <a:off x="6802055" y="1994760"/>
                  <a:ext cx="3710759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6075" dirty="0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altLang="zh-CN" sz="6000" i="1" dirty="0">
                            <a:latin typeface="Cambria Math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altLang="zh-CN" sz="6000" b="0" i="0" dirty="0" smtClean="0">
                            <a:latin typeface="Cambria Math" panose="02040503050406030204" pitchFamily="18" charset="0"/>
                          </a:rPr>
                          <m:t>Gram</m:t>
                        </m:r>
                        <m:r>
                          <a:rPr lang="en-US" altLang="zh-CN" sz="6000" i="1" dirty="0">
                            <a:latin typeface="Cambria Math" panose="02040503050406030204" pitchFamily="18" charset="0"/>
                          </a:rPr>
                          <m:t>(</m:t>
                        </m:r>
                      </m:oMath>
                    </m:oMathPara>
                  </a14:m>
                  <a:endParaRPr lang="en-US" sz="6000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267AF11D-07A8-CD44-9C56-4B6D39CCB6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2055" y="1994760"/>
                  <a:ext cx="3710759" cy="1015663"/>
                </a:xfrm>
                <a:prstGeom prst="rect">
                  <a:avLst/>
                </a:prstGeom>
                <a:blipFill>
                  <a:blip r:embed="rId5"/>
                  <a:stretch>
                    <a:fillRect l="-4422" r="-4082" b="-243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0EACAC4-D174-1446-B347-BCE946B2B6F6}"/>
                    </a:ext>
                  </a:extLst>
                </p:cNvPr>
                <p:cNvSpPr txBox="1"/>
                <p:nvPr/>
              </p:nvSpPr>
              <p:spPr>
                <a:xfrm>
                  <a:off x="2616748" y="1988971"/>
                  <a:ext cx="2916183" cy="102720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6075" smtClean="0">
                            <a:latin typeface="Cambria Math" charset="0"/>
                          </a:rPr>
                          <m:t>|</m:t>
                        </m:r>
                        <m:r>
                          <m:rPr>
                            <m:sty m:val="p"/>
                          </m:rPr>
                          <a:rPr lang="en-US" altLang="zh-CN" sz="6075" b="0" i="0" smtClean="0">
                            <a:latin typeface="Cambria Math" panose="02040503050406030204" pitchFamily="18" charset="0"/>
                          </a:rPr>
                          <m:t>Gram</m:t>
                        </m:r>
                        <m:r>
                          <a:rPr lang="en-US" altLang="zh-CN" sz="6075">
                            <a:latin typeface="Cambria Math" panose="02040503050406030204" pitchFamily="18" charset="0"/>
                          </a:rPr>
                          <m:t>( </m:t>
                        </m:r>
                      </m:oMath>
                    </m:oMathPara>
                  </a14:m>
                  <a:endParaRPr lang="en-US" sz="6075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5438342B-76C7-4C45-8DEE-A510C82BE8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16748" y="1988971"/>
                  <a:ext cx="2916183" cy="1027204"/>
                </a:xfrm>
                <a:prstGeom prst="rect">
                  <a:avLst/>
                </a:prstGeom>
                <a:blipFill>
                  <a:blip r:embed="rId6"/>
                  <a:stretch>
                    <a:fillRect l="-5195" t="-2439" r="-6926" b="-292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DEFE472-197F-2845-8483-9C2B3AFB1267}"/>
                    </a:ext>
                  </a:extLst>
                </p:cNvPr>
                <p:cNvSpPr txBox="1"/>
                <p:nvPr/>
              </p:nvSpPr>
              <p:spPr>
                <a:xfrm>
                  <a:off x="11838211" y="1988971"/>
                  <a:ext cx="931665" cy="102720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6075" dirty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altLang="zh-CN" sz="6075" dirty="0">
                            <a:latin typeface="Cambria Math" charset="0"/>
                          </a:rPr>
                          <m:t>|</m:t>
                        </m:r>
                      </m:oMath>
                    </m:oMathPara>
                  </a14:m>
                  <a:endParaRPr lang="en-US" sz="6075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942E35F0-8F6E-7048-9F55-EB92090375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38211" y="1988971"/>
                  <a:ext cx="931665" cy="1027204"/>
                </a:xfrm>
                <a:prstGeom prst="rect">
                  <a:avLst/>
                </a:prstGeom>
                <a:blipFill>
                  <a:blip r:embed="rId7"/>
                  <a:stretch>
                    <a:fillRect l="-18919" r="-17568" b="-256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6383D72-4BEF-6147-95D4-875C300AE1D3}"/>
                </a:ext>
              </a:extLst>
            </p:cNvPr>
            <p:cNvSpPr txBox="1"/>
            <p:nvPr/>
          </p:nvSpPr>
          <p:spPr>
            <a:xfrm>
              <a:off x="10390250" y="3171660"/>
              <a:ext cx="15956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dirty="0"/>
                <a:t>style image</a:t>
              </a:r>
              <a:endParaRPr lang="en-US" sz="2400" dirty="0"/>
            </a:p>
          </p:txBody>
        </p:sp>
        <p:pic>
          <p:nvPicPr>
            <p:cNvPr id="14" name="pasted-image-enhanced.png">
              <a:extLst>
                <a:ext uri="{FF2B5EF4-FFF2-40B4-BE49-F238E27FC236}">
                  <a16:creationId xmlns:a16="http://schemas.microsoft.com/office/drawing/2014/main" id="{3AEE6BFD-5A62-CF4A-8FF1-EF19B2BD986E}"/>
                </a:ext>
              </a:extLst>
            </p:cNvPr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507392" y="2019568"/>
              <a:ext cx="1382497" cy="1095564"/>
            </a:xfrm>
            <a:prstGeom prst="rect">
              <a:avLst/>
            </a:prstGeom>
            <a:ln w="25400">
              <a:solidFill>
                <a:srgbClr val="000000"/>
              </a:solidFill>
              <a:miter lim="400000"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2610326-1BF8-2B40-BFC5-42AB7C0FBF20}"/>
                    </a:ext>
                  </a:extLst>
                </p:cNvPr>
                <p:cNvSpPr txBox="1"/>
                <p:nvPr/>
              </p:nvSpPr>
              <p:spPr>
                <a:xfrm>
                  <a:off x="10891881" y="1294122"/>
                  <a:ext cx="465191" cy="55412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 sz="3001">
                            <a:latin typeface="Cambria Math" charset="0"/>
                          </a:rPr>
                          <m:t>y</m:t>
                        </m:r>
                      </m:oMath>
                    </m:oMathPara>
                  </a14:m>
                  <a:endParaRPr lang="en-US" sz="3001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F0A13D50-47DB-734E-8F69-ACD8B9E72F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91881" y="1294122"/>
                  <a:ext cx="465191" cy="554126"/>
                </a:xfrm>
                <a:prstGeom prst="rect">
                  <a:avLst/>
                </a:prstGeom>
                <a:blipFill>
                  <a:blip r:embed="rId9"/>
                  <a:stretch>
                    <a:fillRect b="-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6921AA-0E02-2842-BDC8-F1408E3562FD}"/>
                </a:ext>
              </a:extLst>
            </p:cNvPr>
            <p:cNvSpPr txBox="1"/>
            <p:nvPr/>
          </p:nvSpPr>
          <p:spPr>
            <a:xfrm>
              <a:off x="7229987" y="2324217"/>
              <a:ext cx="86628" cy="5540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2863" tIns="42863" rIns="42863" bIns="42863" numCol="1" spcCol="38100" rtlCol="0" anchor="ctr">
              <a:spAutoFit/>
            </a:bodyPr>
            <a:lstStyle/>
            <a:p>
              <a:pPr algn="ctr" defTabSz="492948" hangingPunct="0"/>
              <a:endParaRPr lang="en-US" sz="3038" dirty="0">
                <a:solidFill>
                  <a:srgbClr val="000000"/>
                </a:solidFill>
                <a:sym typeface="Helvetica Light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0CFD13-4C30-5B46-9909-384D075847AE}"/>
              </a:ext>
            </a:extLst>
          </p:cNvPr>
          <p:cNvGrpSpPr/>
          <p:nvPr/>
        </p:nvGrpSpPr>
        <p:grpSpPr>
          <a:xfrm>
            <a:off x="1411576" y="3743315"/>
            <a:ext cx="8473277" cy="2352765"/>
            <a:chOff x="1411576" y="3743315"/>
            <a:chExt cx="8473277" cy="2352765"/>
          </a:xfrm>
        </p:grpSpPr>
        <p:pic>
          <p:nvPicPr>
            <p:cNvPr id="18" name="pasted-image-enhanced.png">
              <a:extLst>
                <a:ext uri="{FF2B5EF4-FFF2-40B4-BE49-F238E27FC236}">
                  <a16:creationId xmlns:a16="http://schemas.microsoft.com/office/drawing/2014/main" id="{3F0A62D7-1208-AC45-838D-EF37B387DD9B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32" r="12832"/>
            <a:stretch/>
          </p:blipFill>
          <p:spPr>
            <a:xfrm>
              <a:off x="3854663" y="4362336"/>
              <a:ext cx="1460754" cy="1097280"/>
            </a:xfrm>
            <a:prstGeom prst="rect">
              <a:avLst/>
            </a:prstGeom>
            <a:ln w="25400">
              <a:solidFill>
                <a:srgbClr val="000000"/>
              </a:solidFill>
              <a:miter lim="400000"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35D8A59-9484-6445-978F-024B8362C236}"/>
                    </a:ext>
                  </a:extLst>
                </p:cNvPr>
                <p:cNvSpPr txBox="1"/>
                <p:nvPr/>
              </p:nvSpPr>
              <p:spPr>
                <a:xfrm>
                  <a:off x="4338723" y="3753351"/>
                  <a:ext cx="492634" cy="55412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3001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001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3001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07B9C7E-AEDC-4B4F-BC54-77FEC09C69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8723" y="3753351"/>
                  <a:ext cx="492634" cy="554126"/>
                </a:xfrm>
                <a:prstGeom prst="rect">
                  <a:avLst/>
                </a:prstGeom>
                <a:blipFill>
                  <a:blip r:embed="rId10"/>
                  <a:stretch>
                    <a:fillRect t="-4444" b="-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5AB4925-A1AF-B844-B3AE-54367F299CE1}"/>
                </a:ext>
              </a:extLst>
            </p:cNvPr>
            <p:cNvSpPr txBox="1"/>
            <p:nvPr/>
          </p:nvSpPr>
          <p:spPr>
            <a:xfrm>
              <a:off x="3425525" y="5634415"/>
              <a:ext cx="23484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dirty="0"/>
                <a:t>optimized</a:t>
              </a:r>
              <a:r>
                <a:rPr lang="zh-CN" altLang="en-US" sz="2400" dirty="0"/>
                <a:t> </a:t>
              </a:r>
              <a:r>
                <a:rPr lang="en-US" altLang="zh-CN" sz="2400" dirty="0"/>
                <a:t>output</a:t>
              </a:r>
              <a:endParaRPr lang="en-US" sz="2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A4C8FE0-2A0F-9B46-98DC-879899B9C532}"/>
                    </a:ext>
                  </a:extLst>
                </p:cNvPr>
                <p:cNvSpPr txBox="1"/>
                <p:nvPr/>
              </p:nvSpPr>
              <p:spPr>
                <a:xfrm>
                  <a:off x="5341301" y="4443953"/>
                  <a:ext cx="2335383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6075" dirty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altLang="zh-CN" sz="6000" i="1" dirty="0">
                            <a:latin typeface="Cambria Math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altLang="zh-CN" sz="6000" dirty="0"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en-US" altLang="zh-CN" sz="6000" i="1" dirty="0">
                            <a:latin typeface="Cambria Math" panose="02040503050406030204" pitchFamily="18" charset="0"/>
                          </a:rPr>
                          <m:t>(</m:t>
                        </m:r>
                      </m:oMath>
                    </m:oMathPara>
                  </a14:m>
                  <a:endParaRPr lang="en-US" sz="60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03C9B3D-20A9-5849-8843-C980A61F06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1301" y="4443953"/>
                  <a:ext cx="2335383" cy="1015663"/>
                </a:xfrm>
                <a:prstGeom prst="rect">
                  <a:avLst/>
                </a:prstGeom>
                <a:blipFill>
                  <a:blip r:embed="rId11"/>
                  <a:stretch>
                    <a:fillRect l="-7027" r="-7027" b="-243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ECE9D30F-F060-DA46-9B95-D5C6C5BE4725}"/>
                    </a:ext>
                  </a:extLst>
                </p:cNvPr>
                <p:cNvSpPr txBox="1"/>
                <p:nvPr/>
              </p:nvSpPr>
              <p:spPr>
                <a:xfrm>
                  <a:off x="2598463" y="4438164"/>
                  <a:ext cx="1521570" cy="102720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6075">
                            <a:latin typeface="Cambria Math" charset="0"/>
                          </a:rPr>
                          <m:t>|</m:t>
                        </m:r>
                        <m:r>
                          <m:rPr>
                            <m:sty m:val="p"/>
                          </m:rPr>
                          <a:rPr lang="en-US" altLang="zh-CN" sz="6075"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en-US" altLang="zh-CN" sz="6075">
                            <a:latin typeface="Cambria Math" panose="02040503050406030204" pitchFamily="18" charset="0"/>
                          </a:rPr>
                          <m:t>( </m:t>
                        </m:r>
                      </m:oMath>
                    </m:oMathPara>
                  </a14:m>
                  <a:endParaRPr lang="en-US" sz="6075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5E7EA446-4535-414C-8659-9FC2FBAC35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98463" y="4438164"/>
                  <a:ext cx="1521570" cy="1027204"/>
                </a:xfrm>
                <a:prstGeom prst="rect">
                  <a:avLst/>
                </a:prstGeom>
                <a:blipFill>
                  <a:blip r:embed="rId12"/>
                  <a:stretch>
                    <a:fillRect l="-10744" t="-2439" r="-13223" b="-292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399E254A-FEE5-364B-9485-2686A849ED2A}"/>
                    </a:ext>
                  </a:extLst>
                </p:cNvPr>
                <p:cNvSpPr txBox="1"/>
                <p:nvPr/>
              </p:nvSpPr>
              <p:spPr>
                <a:xfrm>
                  <a:off x="8953188" y="4438164"/>
                  <a:ext cx="931665" cy="102720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6075" dirty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altLang="zh-CN" sz="6075" dirty="0">
                            <a:latin typeface="Cambria Math" charset="0"/>
                          </a:rPr>
                          <m:t>|</m:t>
                        </m:r>
                      </m:oMath>
                    </m:oMathPara>
                  </a14:m>
                  <a:endParaRPr lang="en-US" sz="6075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E278EC37-08E9-F246-831D-17021D403D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53188" y="4438164"/>
                  <a:ext cx="931665" cy="1027204"/>
                </a:xfrm>
                <a:prstGeom prst="rect">
                  <a:avLst/>
                </a:prstGeom>
                <a:blipFill>
                  <a:blip r:embed="rId13"/>
                  <a:stretch>
                    <a:fillRect l="-18919" r="-17568" b="-256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4292F7F-AC68-1C4F-B067-32B3CBA1D2FD}"/>
                </a:ext>
              </a:extLst>
            </p:cNvPr>
            <p:cNvSpPr txBox="1"/>
            <p:nvPr/>
          </p:nvSpPr>
          <p:spPr>
            <a:xfrm>
              <a:off x="7315367" y="5620853"/>
              <a:ext cx="19754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dirty="0"/>
                <a:t>content image</a:t>
              </a:r>
              <a:endParaRPr lang="en-US" sz="2400" dirty="0"/>
            </a:p>
          </p:txBody>
        </p:sp>
        <p:pic>
          <p:nvPicPr>
            <p:cNvPr id="25" name="pasted-image-enhanced.png">
              <a:extLst>
                <a:ext uri="{FF2B5EF4-FFF2-40B4-BE49-F238E27FC236}">
                  <a16:creationId xmlns:a16="http://schemas.microsoft.com/office/drawing/2014/main" id="{06D31077-1F5F-914C-9B3D-1970BFC1B0E6}"/>
                </a:ext>
              </a:extLst>
            </p:cNvPr>
            <p:cNvPicPr>
              <a:picLocks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04517" y="4383209"/>
              <a:ext cx="1460753" cy="1095564"/>
            </a:xfrm>
            <a:prstGeom prst="rect">
              <a:avLst/>
            </a:prstGeom>
            <a:ln w="25400">
              <a:solidFill>
                <a:srgbClr val="000000"/>
              </a:solidFill>
              <a:miter lim="400000"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5E0F7624-4EE3-DF4E-8A46-852F9D587B64}"/>
                    </a:ext>
                  </a:extLst>
                </p:cNvPr>
                <p:cNvSpPr txBox="1"/>
                <p:nvPr/>
              </p:nvSpPr>
              <p:spPr>
                <a:xfrm>
                  <a:off x="8006858" y="3743315"/>
                  <a:ext cx="488082" cy="55412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1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3001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D59EE62-8494-EF4A-BE06-2B3D491F11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06858" y="3743315"/>
                  <a:ext cx="488082" cy="554126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D2643C0-55C0-1F47-B0C6-C8C7358C4B44}"/>
                </a:ext>
              </a:extLst>
            </p:cNvPr>
            <p:cNvSpPr txBox="1"/>
            <p:nvPr/>
          </p:nvSpPr>
          <p:spPr>
            <a:xfrm>
              <a:off x="5769233" y="4773410"/>
              <a:ext cx="86628" cy="5540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2863" tIns="42863" rIns="42863" bIns="42863" numCol="1" spcCol="38100" rtlCol="0" anchor="ctr">
              <a:spAutoFit/>
            </a:bodyPr>
            <a:lstStyle/>
            <a:p>
              <a:pPr algn="ctr" defTabSz="492948" hangingPunct="0"/>
              <a:endParaRPr lang="en-US" sz="3038" dirty="0">
                <a:solidFill>
                  <a:srgbClr val="000000"/>
                </a:solidFill>
                <a:sym typeface="Helvetica Ligh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A3FB60D-ECD7-684B-B65A-0BE42E65031D}"/>
                    </a:ext>
                  </a:extLst>
                </p:cNvPr>
                <p:cNvSpPr txBox="1"/>
                <p:nvPr/>
              </p:nvSpPr>
              <p:spPr>
                <a:xfrm>
                  <a:off x="1411576" y="4391760"/>
                  <a:ext cx="934871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US" sz="6000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47236212-8F0A-0346-9592-792B5205F2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1576" y="4391760"/>
                  <a:ext cx="934871" cy="1015663"/>
                </a:xfrm>
                <a:prstGeom prst="rect">
                  <a:avLst/>
                </a:prstGeom>
                <a:blipFill>
                  <a:blip r:embed="rId16"/>
                  <a:stretch>
                    <a:fillRect l="-6757" r="-6757" b="-12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110E769-F66D-2D43-B803-202A65F4D7F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44" y="6371891"/>
            <a:ext cx="13125336" cy="151789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821F4E5-984E-E641-B553-9445F4C510A5}"/>
              </a:ext>
            </a:extLst>
          </p:cNvPr>
          <p:cNvSpPr txBox="1"/>
          <p:nvPr/>
        </p:nvSpPr>
        <p:spPr>
          <a:xfrm>
            <a:off x="6060510" y="7439170"/>
            <a:ext cx="1763624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User input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E047655-C062-EE48-9B37-1D1ED6F3A4AE}"/>
              </a:ext>
            </a:extLst>
          </p:cNvPr>
          <p:cNvSpPr txBox="1"/>
          <p:nvPr/>
        </p:nvSpPr>
        <p:spPr>
          <a:xfrm>
            <a:off x="12499776" y="7439169"/>
            <a:ext cx="1988173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image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72BBA1-2BEC-664F-8DF4-DDF1940CB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2169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2" name="pasted-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2759"/>
            <a:ext cx="2621333" cy="262133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71" name="Title 1">
            <a:extLst>
              <a:ext uri="{FF2B5EF4-FFF2-40B4-BE49-F238E27FC236}">
                <a16:creationId xmlns:a16="http://schemas.microsoft.com/office/drawing/2014/main" id="{741A8886-33AF-084B-8F80-7D924D7E6D2E}"/>
              </a:ext>
            </a:extLst>
          </p:cNvPr>
          <p:cNvSpPr txBox="1">
            <a:spLocks/>
          </p:cNvSpPr>
          <p:nvPr/>
        </p:nvSpPr>
        <p:spPr>
          <a:xfrm>
            <a:off x="8021" y="481966"/>
            <a:ext cx="14614358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400" dirty="0"/>
              <a:t>Reconstructing</a:t>
            </a:r>
            <a:r>
              <a:rPr lang="zh-CN" altLang="en-US" sz="6400" dirty="0"/>
              <a:t> </a:t>
            </a:r>
            <a:r>
              <a:rPr lang="en-US" altLang="zh-CN" sz="6400" dirty="0"/>
              <a:t>a</a:t>
            </a:r>
            <a:r>
              <a:rPr lang="zh-CN" altLang="en-US" sz="6400" dirty="0"/>
              <a:t> </a:t>
            </a:r>
            <a:r>
              <a:rPr lang="en-US" altLang="zh-CN" sz="6400" dirty="0"/>
              <a:t>Real</a:t>
            </a:r>
            <a:r>
              <a:rPr lang="zh-CN" altLang="en-US" sz="6400" dirty="0"/>
              <a:t> </a:t>
            </a:r>
            <a:r>
              <a:rPr lang="en-US" altLang="zh-CN" sz="6400" dirty="0"/>
              <a:t>Photo</a:t>
            </a:r>
            <a:endParaRPr lang="en-US" sz="6400" dirty="0"/>
          </a:p>
        </p:txBody>
      </p:sp>
      <p:sp>
        <p:nvSpPr>
          <p:cNvPr id="72" name="Shape 3142">
            <a:extLst>
              <a:ext uri="{FF2B5EF4-FFF2-40B4-BE49-F238E27FC236}">
                <a16:creationId xmlns:a16="http://schemas.microsoft.com/office/drawing/2014/main" id="{9C9403F6-E0A0-6D44-919B-312A83D7B80F}"/>
              </a:ext>
            </a:extLst>
          </p:cNvPr>
          <p:cNvSpPr/>
          <p:nvPr/>
        </p:nvSpPr>
        <p:spPr>
          <a:xfrm>
            <a:off x="72923" y="2807744"/>
            <a:ext cx="2475486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0480" tIns="30480" rIns="30480" bIns="30480" anchor="ctr">
            <a:spAutoFit/>
          </a:bodyPr>
          <a:lstStyle/>
          <a:p>
            <a:pPr algn="ctr"/>
            <a:r>
              <a:rPr sz="3200" dirty="0"/>
              <a:t>Original image</a:t>
            </a:r>
          </a:p>
        </p:txBody>
      </p:sp>
      <p:pic>
        <p:nvPicPr>
          <p:cNvPr id="3426" name="pasted-imag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1042" y="1837944"/>
            <a:ext cx="4832306" cy="483230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3428" name="Shape 3428" descr="Circle"/>
          <p:cNvSpPr/>
          <p:nvPr/>
        </p:nvSpPr>
        <p:spPr>
          <a:xfrm>
            <a:off x="2940211" y="3949122"/>
            <a:ext cx="451486" cy="451486"/>
          </a:xfrm>
          <a:prstGeom prst="ellipse">
            <a:avLst/>
          </a:prstGeom>
          <a:blipFill>
            <a:blip r:embed="rId5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429" name="Shape 3429" descr="Circle"/>
          <p:cNvSpPr/>
          <p:nvPr/>
        </p:nvSpPr>
        <p:spPr>
          <a:xfrm>
            <a:off x="2940211" y="4626231"/>
            <a:ext cx="451486" cy="451486"/>
          </a:xfrm>
          <a:prstGeom prst="ellipse">
            <a:avLst/>
          </a:prstGeom>
          <a:blipFill>
            <a:blip r:embed="rId5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430" name="Shape 3430" descr="Line"/>
          <p:cNvSpPr/>
          <p:nvPr/>
        </p:nvSpPr>
        <p:spPr>
          <a:xfrm flipV="1">
            <a:off x="4467851" y="3273764"/>
            <a:ext cx="761027" cy="761027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31" name="Shape 3431" descr="Line"/>
          <p:cNvSpPr/>
          <p:nvPr/>
        </p:nvSpPr>
        <p:spPr>
          <a:xfrm flipV="1">
            <a:off x="4463810" y="3174263"/>
            <a:ext cx="766663" cy="313974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32" name="Shape 3432" descr="Line"/>
          <p:cNvSpPr/>
          <p:nvPr/>
        </p:nvSpPr>
        <p:spPr>
          <a:xfrm flipV="1">
            <a:off x="4464096" y="3848253"/>
            <a:ext cx="766663" cy="313974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33" name="Shape 3433" descr="Line"/>
          <p:cNvSpPr/>
          <p:nvPr/>
        </p:nvSpPr>
        <p:spPr>
          <a:xfrm flipV="1">
            <a:off x="4464096" y="4550626"/>
            <a:ext cx="766663" cy="313974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34" name="Shape 3434" descr="Line"/>
          <p:cNvSpPr/>
          <p:nvPr/>
        </p:nvSpPr>
        <p:spPr>
          <a:xfrm flipV="1">
            <a:off x="4464096" y="5226509"/>
            <a:ext cx="766663" cy="313974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35" name="Shape 3435" descr="Line"/>
          <p:cNvSpPr/>
          <p:nvPr/>
        </p:nvSpPr>
        <p:spPr>
          <a:xfrm>
            <a:off x="4465422" y="3555598"/>
            <a:ext cx="763408" cy="216979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36" name="Shape 3436" descr="Line"/>
          <p:cNvSpPr/>
          <p:nvPr/>
        </p:nvSpPr>
        <p:spPr>
          <a:xfrm>
            <a:off x="4465422" y="4262941"/>
            <a:ext cx="763408" cy="216979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37" name="Shape 3437" descr="Line"/>
          <p:cNvSpPr/>
          <p:nvPr/>
        </p:nvSpPr>
        <p:spPr>
          <a:xfrm>
            <a:off x="4465422" y="4931961"/>
            <a:ext cx="763408" cy="216979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38" name="Shape 3438" descr="Line"/>
          <p:cNvSpPr/>
          <p:nvPr/>
        </p:nvSpPr>
        <p:spPr>
          <a:xfrm>
            <a:off x="4465422" y="5628138"/>
            <a:ext cx="763408" cy="216979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39" name="Shape 3439" descr="Line"/>
          <p:cNvSpPr/>
          <p:nvPr/>
        </p:nvSpPr>
        <p:spPr>
          <a:xfrm>
            <a:off x="4425869" y="3660259"/>
            <a:ext cx="844718" cy="69495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40" name="Shape 3440" descr="Line"/>
          <p:cNvSpPr/>
          <p:nvPr/>
        </p:nvSpPr>
        <p:spPr>
          <a:xfrm>
            <a:off x="4425801" y="5019727"/>
            <a:ext cx="844718" cy="69495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41" name="Shape 3441" descr="Line"/>
          <p:cNvSpPr/>
          <p:nvPr/>
        </p:nvSpPr>
        <p:spPr>
          <a:xfrm>
            <a:off x="4425801" y="4367659"/>
            <a:ext cx="844718" cy="694957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42" name="Shape 3442" descr="Line"/>
          <p:cNvSpPr/>
          <p:nvPr/>
        </p:nvSpPr>
        <p:spPr>
          <a:xfrm>
            <a:off x="5530368" y="3147181"/>
            <a:ext cx="7650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43" name="Shape 3443" descr="Line"/>
          <p:cNvSpPr/>
          <p:nvPr/>
        </p:nvSpPr>
        <p:spPr>
          <a:xfrm>
            <a:off x="5530368" y="3824291"/>
            <a:ext cx="7650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44" name="Shape 3444" descr="Line"/>
          <p:cNvSpPr/>
          <p:nvPr/>
        </p:nvSpPr>
        <p:spPr>
          <a:xfrm>
            <a:off x="5530368" y="4501401"/>
            <a:ext cx="7650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45" name="Shape 3445" descr="Line"/>
          <p:cNvSpPr/>
          <p:nvPr/>
        </p:nvSpPr>
        <p:spPr>
          <a:xfrm>
            <a:off x="5530368" y="5202547"/>
            <a:ext cx="7650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46" name="Shape 3446" descr="Line"/>
          <p:cNvSpPr/>
          <p:nvPr/>
        </p:nvSpPr>
        <p:spPr>
          <a:xfrm>
            <a:off x="5530368" y="5883556"/>
            <a:ext cx="7650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47" name="Shape 3447" descr="Line"/>
          <p:cNvSpPr/>
          <p:nvPr/>
        </p:nvSpPr>
        <p:spPr>
          <a:xfrm>
            <a:off x="5641092" y="3235780"/>
            <a:ext cx="661033" cy="49821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48" name="Shape 3448" descr="Line"/>
          <p:cNvSpPr/>
          <p:nvPr/>
        </p:nvSpPr>
        <p:spPr>
          <a:xfrm>
            <a:off x="5531491" y="3311341"/>
            <a:ext cx="806579" cy="1070402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49" name="Shape 3449" descr="Line"/>
          <p:cNvSpPr/>
          <p:nvPr/>
        </p:nvSpPr>
        <p:spPr>
          <a:xfrm>
            <a:off x="5641092" y="3929254"/>
            <a:ext cx="661033" cy="49821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50" name="Shape 3450" descr="Line"/>
          <p:cNvSpPr/>
          <p:nvPr/>
        </p:nvSpPr>
        <p:spPr>
          <a:xfrm>
            <a:off x="5531490" y="4004815"/>
            <a:ext cx="806579" cy="1070403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51" name="Shape 3451" descr="Line"/>
          <p:cNvSpPr/>
          <p:nvPr/>
        </p:nvSpPr>
        <p:spPr>
          <a:xfrm>
            <a:off x="5639211" y="4631848"/>
            <a:ext cx="661033" cy="49821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52" name="Shape 3452" descr="Line"/>
          <p:cNvSpPr/>
          <p:nvPr/>
        </p:nvSpPr>
        <p:spPr>
          <a:xfrm>
            <a:off x="5529610" y="4707410"/>
            <a:ext cx="806580" cy="1070402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53" name="Shape 3453" descr="Circle"/>
          <p:cNvSpPr/>
          <p:nvPr/>
        </p:nvSpPr>
        <p:spPr>
          <a:xfrm>
            <a:off x="5220969" y="2933458"/>
            <a:ext cx="451486" cy="451486"/>
          </a:xfrm>
          <a:prstGeom prst="ellipse">
            <a:avLst/>
          </a:prstGeom>
          <a:blipFill>
            <a:blip r:embed="rId5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454" name="Shape 3454" descr="Circle"/>
          <p:cNvSpPr/>
          <p:nvPr/>
        </p:nvSpPr>
        <p:spPr>
          <a:xfrm>
            <a:off x="5220969" y="3610568"/>
            <a:ext cx="451486" cy="451486"/>
          </a:xfrm>
          <a:prstGeom prst="ellipse">
            <a:avLst/>
          </a:prstGeom>
          <a:blipFill>
            <a:blip r:embed="rId5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455" name="Shape 3455" descr="Circle"/>
          <p:cNvSpPr/>
          <p:nvPr/>
        </p:nvSpPr>
        <p:spPr>
          <a:xfrm>
            <a:off x="5220969" y="4287677"/>
            <a:ext cx="451486" cy="451486"/>
          </a:xfrm>
          <a:prstGeom prst="ellipse">
            <a:avLst/>
          </a:prstGeom>
          <a:blipFill>
            <a:blip r:embed="rId5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456" name="Shape 3456" descr="Circle"/>
          <p:cNvSpPr/>
          <p:nvPr/>
        </p:nvSpPr>
        <p:spPr>
          <a:xfrm>
            <a:off x="5220969" y="4964787"/>
            <a:ext cx="451486" cy="451486"/>
          </a:xfrm>
          <a:prstGeom prst="ellipse">
            <a:avLst/>
          </a:prstGeom>
          <a:blipFill>
            <a:blip r:embed="rId5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457" name="Shape 3457" descr="Circle"/>
          <p:cNvSpPr/>
          <p:nvPr/>
        </p:nvSpPr>
        <p:spPr>
          <a:xfrm>
            <a:off x="5220969" y="5641896"/>
            <a:ext cx="451486" cy="451486"/>
          </a:xfrm>
          <a:prstGeom prst="ellipse">
            <a:avLst/>
          </a:prstGeom>
          <a:blipFill>
            <a:blip r:embed="rId5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458" name="Shape 3458" descr="Line"/>
          <p:cNvSpPr/>
          <p:nvPr/>
        </p:nvSpPr>
        <p:spPr>
          <a:xfrm flipV="1">
            <a:off x="5638378" y="3247947"/>
            <a:ext cx="662545" cy="47852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59" name="Shape 3459" descr="Line"/>
          <p:cNvSpPr/>
          <p:nvPr/>
        </p:nvSpPr>
        <p:spPr>
          <a:xfrm flipV="1">
            <a:off x="5668741" y="3917479"/>
            <a:ext cx="662545" cy="47852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60" name="Shape 3460" descr="Line"/>
          <p:cNvSpPr/>
          <p:nvPr/>
        </p:nvSpPr>
        <p:spPr>
          <a:xfrm flipV="1">
            <a:off x="5668741" y="4637095"/>
            <a:ext cx="662545" cy="47852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61" name="Shape 3461" descr="Line"/>
          <p:cNvSpPr/>
          <p:nvPr/>
        </p:nvSpPr>
        <p:spPr>
          <a:xfrm flipV="1">
            <a:off x="5668741" y="5311542"/>
            <a:ext cx="662545" cy="47852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62" name="Shape 3462" descr="Circle"/>
          <p:cNvSpPr/>
          <p:nvPr/>
        </p:nvSpPr>
        <p:spPr>
          <a:xfrm>
            <a:off x="6294848" y="2933458"/>
            <a:ext cx="451486" cy="451486"/>
          </a:xfrm>
          <a:prstGeom prst="ellipse">
            <a:avLst/>
          </a:prstGeom>
          <a:blipFill>
            <a:blip r:embed="rId5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463" name="Shape 3463" descr="Circle"/>
          <p:cNvSpPr/>
          <p:nvPr/>
        </p:nvSpPr>
        <p:spPr>
          <a:xfrm>
            <a:off x="6294848" y="3610568"/>
            <a:ext cx="451486" cy="451486"/>
          </a:xfrm>
          <a:prstGeom prst="ellipse">
            <a:avLst/>
          </a:prstGeom>
          <a:blipFill>
            <a:blip r:embed="rId5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464" name="Shape 3464" descr="Circle"/>
          <p:cNvSpPr/>
          <p:nvPr/>
        </p:nvSpPr>
        <p:spPr>
          <a:xfrm>
            <a:off x="6294848" y="4287677"/>
            <a:ext cx="451486" cy="451486"/>
          </a:xfrm>
          <a:prstGeom prst="ellipse">
            <a:avLst/>
          </a:prstGeom>
          <a:blipFill>
            <a:blip r:embed="rId5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465" name="Shape 3465" descr="Circle"/>
          <p:cNvSpPr/>
          <p:nvPr/>
        </p:nvSpPr>
        <p:spPr>
          <a:xfrm>
            <a:off x="6294848" y="4964786"/>
            <a:ext cx="451486" cy="451486"/>
          </a:xfrm>
          <a:prstGeom prst="ellipse">
            <a:avLst/>
          </a:prstGeom>
          <a:blipFill>
            <a:blip r:embed="rId5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466" name="Shape 3466" descr="Circle"/>
          <p:cNvSpPr/>
          <p:nvPr/>
        </p:nvSpPr>
        <p:spPr>
          <a:xfrm>
            <a:off x="6294848" y="5641896"/>
            <a:ext cx="451486" cy="451486"/>
          </a:xfrm>
          <a:prstGeom prst="ellipse">
            <a:avLst/>
          </a:prstGeom>
          <a:blipFill>
            <a:blip r:embed="rId5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467" name="Shape 3467" descr="Circle"/>
          <p:cNvSpPr/>
          <p:nvPr/>
        </p:nvSpPr>
        <p:spPr>
          <a:xfrm>
            <a:off x="6310088" y="2247985"/>
            <a:ext cx="451486" cy="451486"/>
          </a:xfrm>
          <a:prstGeom prst="ellipse">
            <a:avLst/>
          </a:prstGeom>
          <a:blipFill>
            <a:blip r:embed="rId5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468" name="Shape 3468" descr="Circle"/>
          <p:cNvSpPr/>
          <p:nvPr/>
        </p:nvSpPr>
        <p:spPr>
          <a:xfrm>
            <a:off x="6310088" y="6496427"/>
            <a:ext cx="451486" cy="451486"/>
          </a:xfrm>
          <a:prstGeom prst="ellipse">
            <a:avLst/>
          </a:prstGeom>
          <a:blipFill>
            <a:blip r:embed="rId5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469" name="Shape 3469" descr="Line"/>
          <p:cNvSpPr/>
          <p:nvPr/>
        </p:nvSpPr>
        <p:spPr>
          <a:xfrm>
            <a:off x="5548801" y="4715144"/>
            <a:ext cx="845180" cy="1976344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70" name="Shape 3470" descr="Line"/>
          <p:cNvSpPr/>
          <p:nvPr/>
        </p:nvSpPr>
        <p:spPr>
          <a:xfrm>
            <a:off x="5668896" y="5988615"/>
            <a:ext cx="764394" cy="76439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71" name="Shape 3471" descr="Line"/>
          <p:cNvSpPr/>
          <p:nvPr/>
        </p:nvSpPr>
        <p:spPr>
          <a:xfrm flipV="1">
            <a:off x="5640327" y="2562304"/>
            <a:ext cx="662544" cy="47852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72" name="Shape 3472" descr="Line"/>
          <p:cNvSpPr/>
          <p:nvPr/>
        </p:nvSpPr>
        <p:spPr>
          <a:xfrm flipV="1">
            <a:off x="5581908" y="2712467"/>
            <a:ext cx="779548" cy="92343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73" name="Shape 3473" descr="Line"/>
          <p:cNvSpPr/>
          <p:nvPr/>
        </p:nvSpPr>
        <p:spPr>
          <a:xfrm flipV="1">
            <a:off x="3362475" y="3619954"/>
            <a:ext cx="758858" cy="407913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74" name="Shape 3474" descr="Line"/>
          <p:cNvSpPr/>
          <p:nvPr/>
        </p:nvSpPr>
        <p:spPr>
          <a:xfrm>
            <a:off x="3358719" y="4155302"/>
            <a:ext cx="765799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75" name="Shape 3475" descr="Line"/>
          <p:cNvSpPr/>
          <p:nvPr/>
        </p:nvSpPr>
        <p:spPr>
          <a:xfrm flipV="1">
            <a:off x="3358719" y="4849743"/>
            <a:ext cx="765904" cy="7933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76" name="Shape 3476" descr="Line"/>
          <p:cNvSpPr/>
          <p:nvPr/>
        </p:nvSpPr>
        <p:spPr>
          <a:xfrm flipV="1">
            <a:off x="3264147" y="4256376"/>
            <a:ext cx="864567" cy="48924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77" name="Shape 3477" descr="Line"/>
          <p:cNvSpPr/>
          <p:nvPr/>
        </p:nvSpPr>
        <p:spPr>
          <a:xfrm>
            <a:off x="3320422" y="5012802"/>
            <a:ext cx="843029" cy="459842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78" name="Shape 3478" descr="Line"/>
          <p:cNvSpPr/>
          <p:nvPr/>
        </p:nvSpPr>
        <p:spPr>
          <a:xfrm>
            <a:off x="3245148" y="4226317"/>
            <a:ext cx="902642" cy="62760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79" name="Shape 3479" descr="Line"/>
          <p:cNvSpPr/>
          <p:nvPr/>
        </p:nvSpPr>
        <p:spPr>
          <a:xfrm flipV="1">
            <a:off x="3317224" y="3686322"/>
            <a:ext cx="849641" cy="1000173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80" name="Shape 3480" descr="Line"/>
          <p:cNvSpPr/>
          <p:nvPr/>
        </p:nvSpPr>
        <p:spPr>
          <a:xfrm>
            <a:off x="3321348" y="4302517"/>
            <a:ext cx="841409" cy="115670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81" name="Shape 3481" descr="Circle"/>
          <p:cNvSpPr/>
          <p:nvPr/>
        </p:nvSpPr>
        <p:spPr>
          <a:xfrm>
            <a:off x="4057028" y="3272013"/>
            <a:ext cx="451486" cy="451486"/>
          </a:xfrm>
          <a:prstGeom prst="ellipse">
            <a:avLst/>
          </a:prstGeom>
          <a:solidFill>
            <a:srgbClr val="DCBD23"/>
          </a:solid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482" name="Shape 3482" descr="Circle"/>
          <p:cNvSpPr/>
          <p:nvPr/>
        </p:nvSpPr>
        <p:spPr>
          <a:xfrm>
            <a:off x="4057028" y="3949122"/>
            <a:ext cx="451486" cy="451486"/>
          </a:xfrm>
          <a:prstGeom prst="ellipse">
            <a:avLst/>
          </a:prstGeom>
          <a:solidFill>
            <a:srgbClr val="C82506"/>
          </a:solid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483" name="Shape 3483" descr="Circle"/>
          <p:cNvSpPr/>
          <p:nvPr/>
        </p:nvSpPr>
        <p:spPr>
          <a:xfrm>
            <a:off x="4057028" y="4626232"/>
            <a:ext cx="451486" cy="451486"/>
          </a:xfrm>
          <a:prstGeom prst="ellipse">
            <a:avLst/>
          </a:prstGeom>
          <a:solidFill>
            <a:srgbClr val="00882B"/>
          </a:solid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484" name="Shape 3484" descr="Circle"/>
          <p:cNvSpPr/>
          <p:nvPr/>
        </p:nvSpPr>
        <p:spPr>
          <a:xfrm>
            <a:off x="4057028" y="5303341"/>
            <a:ext cx="451486" cy="451486"/>
          </a:xfrm>
          <a:prstGeom prst="ellipse">
            <a:avLst/>
          </a:prstGeom>
          <a:solidFill>
            <a:srgbClr val="E68F4C"/>
          </a:solid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489" name="Shape 3489"/>
          <p:cNvSpPr/>
          <p:nvPr/>
        </p:nvSpPr>
        <p:spPr>
          <a:xfrm>
            <a:off x="7057481" y="4255537"/>
            <a:ext cx="61620" cy="329321"/>
          </a:xfrm>
          <a:prstGeom prst="rect">
            <a:avLst/>
          </a:prstGeom>
          <a:ln w="12700">
            <a:miter lim="400000"/>
          </a:ln>
        </p:spPr>
        <p:txBody>
          <a:bodyPr wrap="none" lIns="30480" tIns="30480" rIns="30480" bIns="30480" anchor="ctr">
            <a:spAutoFit/>
          </a:bodyPr>
          <a:lstStyle/>
          <a:p>
            <a:endParaRPr sz="1740"/>
          </a:p>
        </p:txBody>
      </p:sp>
      <p:sp>
        <p:nvSpPr>
          <p:cNvPr id="70" name="Shape 3131" descr="Arrow">
            <a:extLst>
              <a:ext uri="{FF2B5EF4-FFF2-40B4-BE49-F238E27FC236}">
                <a16:creationId xmlns:a16="http://schemas.microsoft.com/office/drawing/2014/main" id="{A85171B9-27B1-BE4F-B2CC-DFBC7408EE44}"/>
              </a:ext>
            </a:extLst>
          </p:cNvPr>
          <p:cNvSpPr/>
          <p:nvPr/>
        </p:nvSpPr>
        <p:spPr>
          <a:xfrm>
            <a:off x="7072688" y="3873097"/>
            <a:ext cx="762001" cy="762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3175">
            <a:solidFill>
              <a:srgbClr val="0365C0"/>
            </a:solidFill>
          </a:ln>
          <a:effectLst>
            <a:outerShdw blurRad="25400"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4800" b="0">
                <a:latin typeface="Helvetica"/>
                <a:ea typeface="Helvetica"/>
                <a:cs typeface="Helvetica"/>
                <a:sym typeface="Helvetica"/>
              </a:defRPr>
            </a:pPr>
            <a:endParaRPr sz="288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6B3DB8-C5EC-2946-AC36-342934082814}"/>
              </a:ext>
            </a:extLst>
          </p:cNvPr>
          <p:cNvSpPr txBox="1"/>
          <p:nvPr/>
        </p:nvSpPr>
        <p:spPr>
          <a:xfrm>
            <a:off x="11123093" y="7690991"/>
            <a:ext cx="350730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800" dirty="0" err="1"/>
              <a:t>iGAN</a:t>
            </a:r>
            <a:r>
              <a:rPr lang="zh-CN" altLang="en-US" sz="2800" dirty="0"/>
              <a:t> </a:t>
            </a:r>
            <a:r>
              <a:rPr lang="en-US" altLang="zh-CN" sz="2800" dirty="0"/>
              <a:t>[Zhu</a:t>
            </a:r>
            <a:r>
              <a:rPr lang="zh-CN" altLang="en-US" sz="2800" dirty="0"/>
              <a:t> </a:t>
            </a:r>
            <a:r>
              <a:rPr lang="en-US" altLang="zh-CN" sz="2800" dirty="0"/>
              <a:t>et</a:t>
            </a:r>
            <a:r>
              <a:rPr lang="zh-CN" altLang="en-US" sz="2800" dirty="0"/>
              <a:t> </a:t>
            </a:r>
            <a:r>
              <a:rPr lang="en-US" altLang="zh-CN" sz="2800" dirty="0"/>
              <a:t>al.</a:t>
            </a:r>
            <a:r>
              <a:rPr lang="zh-CN" altLang="en-US" sz="2800" dirty="0"/>
              <a:t> </a:t>
            </a:r>
            <a:r>
              <a:rPr lang="en-US" altLang="zh-CN" sz="2800" dirty="0"/>
              <a:t>2016]</a:t>
            </a:r>
            <a:endParaRPr lang="en-US" sz="2800" dirty="0"/>
          </a:p>
        </p:txBody>
      </p:sp>
      <p:sp>
        <p:nvSpPr>
          <p:cNvPr id="74" name="Shape 3130" descr="Random vector">
            <a:extLst>
              <a:ext uri="{FF2B5EF4-FFF2-40B4-BE49-F238E27FC236}">
                <a16:creationId xmlns:a16="http://schemas.microsoft.com/office/drawing/2014/main" id="{2B33D61B-9A4A-7B47-9869-8E8431E13D60}"/>
              </a:ext>
            </a:extLst>
          </p:cNvPr>
          <p:cNvSpPr/>
          <p:nvPr/>
        </p:nvSpPr>
        <p:spPr>
          <a:xfrm>
            <a:off x="1032330" y="3959932"/>
            <a:ext cx="1456168" cy="947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0480" tIns="30480" rIns="30480" bIns="30480" anchor="ctr">
            <a:spAutoFit/>
          </a:bodyPr>
          <a:lstStyle/>
          <a:p>
            <a:pPr algn="ctr">
              <a:defRPr sz="4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2880" dirty="0"/>
              <a:t>Random</a:t>
            </a:r>
            <a:br>
              <a:rPr sz="2880" dirty="0"/>
            </a:br>
            <a:r>
              <a:rPr sz="2880" dirty="0"/>
              <a:t>vector</a:t>
            </a:r>
          </a:p>
        </p:txBody>
      </p:sp>
      <p:pic>
        <p:nvPicPr>
          <p:cNvPr id="75" name="equation.pdf">
            <a:extLst>
              <a:ext uri="{FF2B5EF4-FFF2-40B4-BE49-F238E27FC236}">
                <a16:creationId xmlns:a16="http://schemas.microsoft.com/office/drawing/2014/main" id="{DB4DE000-E3CC-9240-AEAF-24A2E7CAF9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7963" y="4852477"/>
            <a:ext cx="444903" cy="420185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B5B6A382-8751-014A-BB43-0B87B046A7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1815" y="7293581"/>
            <a:ext cx="5680058" cy="781659"/>
          </a:xfrm>
          <a:prstGeom prst="rect">
            <a:avLst/>
          </a:prstGeom>
        </p:spPr>
      </p:pic>
      <p:sp>
        <p:nvSpPr>
          <p:cNvPr id="77" name="Shape 3133">
            <a:extLst>
              <a:ext uri="{FF2B5EF4-FFF2-40B4-BE49-F238E27FC236}">
                <a16:creationId xmlns:a16="http://schemas.microsoft.com/office/drawing/2014/main" id="{CA66D25B-C698-9A40-AE4C-F18EF6D41590}"/>
              </a:ext>
            </a:extLst>
          </p:cNvPr>
          <p:cNvSpPr/>
          <p:nvPr/>
        </p:nvSpPr>
        <p:spPr>
          <a:xfrm>
            <a:off x="8160100" y="6657146"/>
            <a:ext cx="3569888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="" val="1"/>
            </a:ext>
          </a:extLst>
        </p:spPr>
        <p:txBody>
          <a:bodyPr wrap="none" lIns="30480" tIns="30480" rIns="30480" bIns="30480" anchor="ctr">
            <a:spAutoFit/>
          </a:bodyPr>
          <a:lstStyle>
            <a:lvl1pPr>
              <a:defRPr sz="3500" b="0"/>
            </a:lvl1pPr>
          </a:lstStyle>
          <a:p>
            <a:pPr algn="ctr"/>
            <a:r>
              <a:rPr lang="en-US" altLang="zh-CN" sz="3200" dirty="0"/>
              <a:t>Reconstructed</a:t>
            </a:r>
            <a:r>
              <a:rPr lang="zh-CN" altLang="en-US" sz="3200" dirty="0"/>
              <a:t> </a:t>
            </a:r>
            <a:r>
              <a:rPr lang="en-US" sz="3200" dirty="0"/>
              <a:t>image</a:t>
            </a:r>
            <a:endParaRPr sz="3200" dirty="0"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E9CD103D-94A1-A749-A291-1B501B3251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25581" y="6751668"/>
            <a:ext cx="1257300" cy="43815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E7D238-9ADC-A24C-98D8-D82033E52C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97EFDC-3570-4471-8E1E-782C49D4CB75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818194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4" name="pasted-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0100" y="1836359"/>
            <a:ext cx="4832306" cy="483230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3496" name="Shape 3496" descr="Circle"/>
          <p:cNvSpPr/>
          <p:nvPr/>
        </p:nvSpPr>
        <p:spPr>
          <a:xfrm>
            <a:off x="2939269" y="3947537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497" name="Shape 3497" descr="Circle"/>
          <p:cNvSpPr/>
          <p:nvPr/>
        </p:nvSpPr>
        <p:spPr>
          <a:xfrm>
            <a:off x="2939269" y="4624646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498" name="Shape 3498" descr="Line"/>
          <p:cNvSpPr/>
          <p:nvPr/>
        </p:nvSpPr>
        <p:spPr>
          <a:xfrm flipV="1">
            <a:off x="4466909" y="3272179"/>
            <a:ext cx="761027" cy="761027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99" name="Shape 3499" descr="Line"/>
          <p:cNvSpPr/>
          <p:nvPr/>
        </p:nvSpPr>
        <p:spPr>
          <a:xfrm flipV="1">
            <a:off x="4462868" y="3172678"/>
            <a:ext cx="766663" cy="313974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00" name="Shape 3500" descr="Line"/>
          <p:cNvSpPr/>
          <p:nvPr/>
        </p:nvSpPr>
        <p:spPr>
          <a:xfrm flipV="1">
            <a:off x="4463154" y="3846668"/>
            <a:ext cx="766663" cy="313974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01" name="Shape 3501" descr="Line"/>
          <p:cNvSpPr/>
          <p:nvPr/>
        </p:nvSpPr>
        <p:spPr>
          <a:xfrm flipV="1">
            <a:off x="4463154" y="4549041"/>
            <a:ext cx="766663" cy="313974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02" name="Shape 3502" descr="Line"/>
          <p:cNvSpPr/>
          <p:nvPr/>
        </p:nvSpPr>
        <p:spPr>
          <a:xfrm flipV="1">
            <a:off x="4463154" y="5224924"/>
            <a:ext cx="766663" cy="313974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03" name="Shape 3503" descr="Line"/>
          <p:cNvSpPr/>
          <p:nvPr/>
        </p:nvSpPr>
        <p:spPr>
          <a:xfrm>
            <a:off x="4464480" y="3554013"/>
            <a:ext cx="763408" cy="216979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04" name="Shape 3504" descr="Line"/>
          <p:cNvSpPr/>
          <p:nvPr/>
        </p:nvSpPr>
        <p:spPr>
          <a:xfrm>
            <a:off x="4464480" y="4261356"/>
            <a:ext cx="763408" cy="216979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05" name="Shape 3505" descr="Line"/>
          <p:cNvSpPr/>
          <p:nvPr/>
        </p:nvSpPr>
        <p:spPr>
          <a:xfrm>
            <a:off x="4464480" y="4930376"/>
            <a:ext cx="763408" cy="216979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06" name="Shape 3506" descr="Line"/>
          <p:cNvSpPr/>
          <p:nvPr/>
        </p:nvSpPr>
        <p:spPr>
          <a:xfrm>
            <a:off x="4464480" y="5626553"/>
            <a:ext cx="763408" cy="216979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07" name="Shape 3507" descr="Line"/>
          <p:cNvSpPr/>
          <p:nvPr/>
        </p:nvSpPr>
        <p:spPr>
          <a:xfrm>
            <a:off x="4424927" y="3658674"/>
            <a:ext cx="844718" cy="69495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08" name="Shape 3508" descr="Line"/>
          <p:cNvSpPr/>
          <p:nvPr/>
        </p:nvSpPr>
        <p:spPr>
          <a:xfrm>
            <a:off x="4424859" y="5018142"/>
            <a:ext cx="844718" cy="69495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09" name="Shape 3509" descr="Line"/>
          <p:cNvSpPr/>
          <p:nvPr/>
        </p:nvSpPr>
        <p:spPr>
          <a:xfrm>
            <a:off x="4424859" y="4366074"/>
            <a:ext cx="844718" cy="694957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10" name="Shape 3510" descr="Line"/>
          <p:cNvSpPr/>
          <p:nvPr/>
        </p:nvSpPr>
        <p:spPr>
          <a:xfrm>
            <a:off x="5529426" y="3145596"/>
            <a:ext cx="7650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11" name="Shape 3511" descr="Line"/>
          <p:cNvSpPr/>
          <p:nvPr/>
        </p:nvSpPr>
        <p:spPr>
          <a:xfrm>
            <a:off x="5529426" y="3822706"/>
            <a:ext cx="7650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12" name="Shape 3512" descr="Line"/>
          <p:cNvSpPr/>
          <p:nvPr/>
        </p:nvSpPr>
        <p:spPr>
          <a:xfrm>
            <a:off x="5529426" y="4499816"/>
            <a:ext cx="7650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13" name="Shape 3513" descr="Line"/>
          <p:cNvSpPr/>
          <p:nvPr/>
        </p:nvSpPr>
        <p:spPr>
          <a:xfrm>
            <a:off x="5529426" y="5200962"/>
            <a:ext cx="7650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14" name="Shape 3514" descr="Line"/>
          <p:cNvSpPr/>
          <p:nvPr/>
        </p:nvSpPr>
        <p:spPr>
          <a:xfrm>
            <a:off x="5529426" y="5881971"/>
            <a:ext cx="7650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15" name="Shape 3515" descr="Line"/>
          <p:cNvSpPr/>
          <p:nvPr/>
        </p:nvSpPr>
        <p:spPr>
          <a:xfrm>
            <a:off x="5640150" y="3234195"/>
            <a:ext cx="661033" cy="49821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16" name="Shape 3516" descr="Line"/>
          <p:cNvSpPr/>
          <p:nvPr/>
        </p:nvSpPr>
        <p:spPr>
          <a:xfrm>
            <a:off x="5530549" y="3309756"/>
            <a:ext cx="806579" cy="1070402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17" name="Shape 3517" descr="Line"/>
          <p:cNvSpPr/>
          <p:nvPr/>
        </p:nvSpPr>
        <p:spPr>
          <a:xfrm>
            <a:off x="5640150" y="3927669"/>
            <a:ext cx="661033" cy="49821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18" name="Shape 3518" descr="Line"/>
          <p:cNvSpPr/>
          <p:nvPr/>
        </p:nvSpPr>
        <p:spPr>
          <a:xfrm>
            <a:off x="5530548" y="4003230"/>
            <a:ext cx="806579" cy="1070403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19" name="Shape 3519" descr="Line"/>
          <p:cNvSpPr/>
          <p:nvPr/>
        </p:nvSpPr>
        <p:spPr>
          <a:xfrm>
            <a:off x="5638269" y="4630263"/>
            <a:ext cx="661033" cy="49821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20" name="Shape 3520" descr="Line"/>
          <p:cNvSpPr/>
          <p:nvPr/>
        </p:nvSpPr>
        <p:spPr>
          <a:xfrm>
            <a:off x="5528668" y="4705825"/>
            <a:ext cx="806580" cy="1070402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21" name="Shape 3521" descr="Circle"/>
          <p:cNvSpPr/>
          <p:nvPr/>
        </p:nvSpPr>
        <p:spPr>
          <a:xfrm>
            <a:off x="5220027" y="2931873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522" name="Shape 3522" descr="Circle"/>
          <p:cNvSpPr/>
          <p:nvPr/>
        </p:nvSpPr>
        <p:spPr>
          <a:xfrm>
            <a:off x="5220027" y="3608983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523" name="Shape 3523" descr="Circle"/>
          <p:cNvSpPr/>
          <p:nvPr/>
        </p:nvSpPr>
        <p:spPr>
          <a:xfrm>
            <a:off x="5220027" y="4286092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524" name="Shape 3524" descr="Circle"/>
          <p:cNvSpPr/>
          <p:nvPr/>
        </p:nvSpPr>
        <p:spPr>
          <a:xfrm>
            <a:off x="5220027" y="4963202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525" name="Shape 3525" descr="Circle"/>
          <p:cNvSpPr/>
          <p:nvPr/>
        </p:nvSpPr>
        <p:spPr>
          <a:xfrm>
            <a:off x="5220027" y="5640311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526" name="Shape 3526" descr="Line"/>
          <p:cNvSpPr/>
          <p:nvPr/>
        </p:nvSpPr>
        <p:spPr>
          <a:xfrm flipV="1">
            <a:off x="5637436" y="3246362"/>
            <a:ext cx="662545" cy="47852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27" name="Shape 3527" descr="Line"/>
          <p:cNvSpPr/>
          <p:nvPr/>
        </p:nvSpPr>
        <p:spPr>
          <a:xfrm flipV="1">
            <a:off x="5667799" y="3915894"/>
            <a:ext cx="662545" cy="47852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28" name="Shape 3528" descr="Line"/>
          <p:cNvSpPr/>
          <p:nvPr/>
        </p:nvSpPr>
        <p:spPr>
          <a:xfrm flipV="1">
            <a:off x="5667799" y="4635510"/>
            <a:ext cx="662545" cy="47852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29" name="Shape 3529" descr="Line"/>
          <p:cNvSpPr/>
          <p:nvPr/>
        </p:nvSpPr>
        <p:spPr>
          <a:xfrm flipV="1">
            <a:off x="5667799" y="5309957"/>
            <a:ext cx="662545" cy="47852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30" name="Shape 3530" descr="Circle"/>
          <p:cNvSpPr/>
          <p:nvPr/>
        </p:nvSpPr>
        <p:spPr>
          <a:xfrm>
            <a:off x="6293906" y="2931873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531" name="Shape 3531" descr="Circle"/>
          <p:cNvSpPr/>
          <p:nvPr/>
        </p:nvSpPr>
        <p:spPr>
          <a:xfrm>
            <a:off x="6293906" y="3608983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532" name="Shape 3532" descr="Circle"/>
          <p:cNvSpPr/>
          <p:nvPr/>
        </p:nvSpPr>
        <p:spPr>
          <a:xfrm>
            <a:off x="6293906" y="4286092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533" name="Shape 3533" descr="Circle"/>
          <p:cNvSpPr/>
          <p:nvPr/>
        </p:nvSpPr>
        <p:spPr>
          <a:xfrm>
            <a:off x="6293906" y="4963201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534" name="Shape 3534" descr="Circle"/>
          <p:cNvSpPr/>
          <p:nvPr/>
        </p:nvSpPr>
        <p:spPr>
          <a:xfrm>
            <a:off x="6293906" y="5640311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535" name="Shape 3535" descr="Circle"/>
          <p:cNvSpPr/>
          <p:nvPr/>
        </p:nvSpPr>
        <p:spPr>
          <a:xfrm>
            <a:off x="6309146" y="2246400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536" name="Shape 3536" descr="Circle"/>
          <p:cNvSpPr/>
          <p:nvPr/>
        </p:nvSpPr>
        <p:spPr>
          <a:xfrm>
            <a:off x="6309146" y="6494842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537" name="Shape 3537" descr="Line"/>
          <p:cNvSpPr/>
          <p:nvPr/>
        </p:nvSpPr>
        <p:spPr>
          <a:xfrm>
            <a:off x="5547859" y="4713559"/>
            <a:ext cx="845180" cy="1976344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38" name="Shape 3538" descr="Line"/>
          <p:cNvSpPr/>
          <p:nvPr/>
        </p:nvSpPr>
        <p:spPr>
          <a:xfrm>
            <a:off x="5667954" y="5987030"/>
            <a:ext cx="764394" cy="76439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39" name="Shape 3539" descr="Line"/>
          <p:cNvSpPr/>
          <p:nvPr/>
        </p:nvSpPr>
        <p:spPr>
          <a:xfrm flipV="1">
            <a:off x="5639385" y="2560719"/>
            <a:ext cx="662544" cy="47852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40" name="Shape 3540" descr="Line"/>
          <p:cNvSpPr/>
          <p:nvPr/>
        </p:nvSpPr>
        <p:spPr>
          <a:xfrm flipV="1">
            <a:off x="5580966" y="2710882"/>
            <a:ext cx="779548" cy="92343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41" name="Shape 3541" descr="Line"/>
          <p:cNvSpPr/>
          <p:nvPr/>
        </p:nvSpPr>
        <p:spPr>
          <a:xfrm flipV="1">
            <a:off x="3361533" y="3618369"/>
            <a:ext cx="758858" cy="407913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42" name="Shape 3542" descr="Line"/>
          <p:cNvSpPr/>
          <p:nvPr/>
        </p:nvSpPr>
        <p:spPr>
          <a:xfrm>
            <a:off x="3357777" y="4153717"/>
            <a:ext cx="765799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43" name="Shape 3543" descr="Line"/>
          <p:cNvSpPr/>
          <p:nvPr/>
        </p:nvSpPr>
        <p:spPr>
          <a:xfrm flipV="1">
            <a:off x="3357777" y="4848158"/>
            <a:ext cx="765904" cy="7933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44" name="Shape 3544" descr="Line"/>
          <p:cNvSpPr/>
          <p:nvPr/>
        </p:nvSpPr>
        <p:spPr>
          <a:xfrm flipV="1">
            <a:off x="3263205" y="4254791"/>
            <a:ext cx="864567" cy="48924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45" name="Shape 3545" descr="Line"/>
          <p:cNvSpPr/>
          <p:nvPr/>
        </p:nvSpPr>
        <p:spPr>
          <a:xfrm>
            <a:off x="3319480" y="5011217"/>
            <a:ext cx="843029" cy="459842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46" name="Shape 3546" descr="Line"/>
          <p:cNvSpPr/>
          <p:nvPr/>
        </p:nvSpPr>
        <p:spPr>
          <a:xfrm>
            <a:off x="3244206" y="4224732"/>
            <a:ext cx="902642" cy="62760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47" name="Shape 3547" descr="Line"/>
          <p:cNvSpPr/>
          <p:nvPr/>
        </p:nvSpPr>
        <p:spPr>
          <a:xfrm flipV="1">
            <a:off x="3316282" y="3684737"/>
            <a:ext cx="849641" cy="1000173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48" name="Shape 3548" descr="Line"/>
          <p:cNvSpPr/>
          <p:nvPr/>
        </p:nvSpPr>
        <p:spPr>
          <a:xfrm>
            <a:off x="3320406" y="4300932"/>
            <a:ext cx="841409" cy="115670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49" name="Shape 3549" descr="Circle"/>
          <p:cNvSpPr/>
          <p:nvPr/>
        </p:nvSpPr>
        <p:spPr>
          <a:xfrm>
            <a:off x="4056086" y="3270428"/>
            <a:ext cx="451486" cy="451486"/>
          </a:xfrm>
          <a:prstGeom prst="ellipse">
            <a:avLst/>
          </a:prstGeom>
          <a:solidFill>
            <a:srgbClr val="DCBD23"/>
          </a:solid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550" name="Shape 3550" descr="Circle"/>
          <p:cNvSpPr/>
          <p:nvPr/>
        </p:nvSpPr>
        <p:spPr>
          <a:xfrm>
            <a:off x="4056086" y="3947537"/>
            <a:ext cx="451486" cy="451486"/>
          </a:xfrm>
          <a:prstGeom prst="ellipse">
            <a:avLst/>
          </a:prstGeom>
          <a:solidFill>
            <a:srgbClr val="C82506"/>
          </a:solid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551" name="Shape 3551" descr="Circle"/>
          <p:cNvSpPr/>
          <p:nvPr/>
        </p:nvSpPr>
        <p:spPr>
          <a:xfrm>
            <a:off x="4056086" y="4624647"/>
            <a:ext cx="451486" cy="451486"/>
          </a:xfrm>
          <a:prstGeom prst="ellipse">
            <a:avLst/>
          </a:prstGeom>
          <a:solidFill>
            <a:srgbClr val="00882B"/>
          </a:solid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552" name="Shape 3552" descr="Circle"/>
          <p:cNvSpPr/>
          <p:nvPr/>
        </p:nvSpPr>
        <p:spPr>
          <a:xfrm>
            <a:off x="4056086" y="5301756"/>
            <a:ext cx="451486" cy="451486"/>
          </a:xfrm>
          <a:prstGeom prst="ellipse">
            <a:avLst/>
          </a:prstGeom>
          <a:solidFill>
            <a:srgbClr val="E68F4C"/>
          </a:solid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554" name="Shape 3554" descr="Arrow"/>
          <p:cNvSpPr/>
          <p:nvPr/>
        </p:nvSpPr>
        <p:spPr>
          <a:xfrm>
            <a:off x="7071746" y="3871512"/>
            <a:ext cx="762001" cy="762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3175">
            <a:solidFill>
              <a:srgbClr val="0365C0"/>
            </a:solidFill>
          </a:ln>
          <a:effectLst>
            <a:outerShdw blurRad="25400"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4800" b="0">
                <a:latin typeface="Helvetica"/>
                <a:ea typeface="Helvetica"/>
                <a:cs typeface="Helvetica"/>
                <a:sym typeface="Helvetica"/>
              </a:defRPr>
            </a:pPr>
            <a:endParaRPr sz="2880"/>
          </a:p>
        </p:txBody>
      </p:sp>
      <p:sp>
        <p:nvSpPr>
          <p:cNvPr id="3557" name="Shape 3557"/>
          <p:cNvSpPr/>
          <p:nvPr/>
        </p:nvSpPr>
        <p:spPr>
          <a:xfrm>
            <a:off x="7056539" y="4253952"/>
            <a:ext cx="61620" cy="329321"/>
          </a:xfrm>
          <a:prstGeom prst="rect">
            <a:avLst/>
          </a:prstGeom>
          <a:ln w="12700">
            <a:miter lim="400000"/>
          </a:ln>
        </p:spPr>
        <p:txBody>
          <a:bodyPr wrap="none" lIns="30480" tIns="30480" rIns="30480" bIns="30480" anchor="ctr">
            <a:spAutoFit/>
          </a:bodyPr>
          <a:lstStyle/>
          <a:p>
            <a:endParaRPr sz="1740"/>
          </a:p>
        </p:txBody>
      </p:sp>
      <p:pic>
        <p:nvPicPr>
          <p:cNvPr id="3560" name="equation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4127" y="2569775"/>
            <a:ext cx="345918" cy="510007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pasted-image.tiff">
            <a:extLst>
              <a:ext uri="{FF2B5EF4-FFF2-40B4-BE49-F238E27FC236}">
                <a16:creationId xmlns:a16="http://schemas.microsoft.com/office/drawing/2014/main" id="{A31A2162-6F97-C44F-943D-12547FA75B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32759"/>
            <a:ext cx="2621333" cy="262133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71" name="Title 1">
            <a:extLst>
              <a:ext uri="{FF2B5EF4-FFF2-40B4-BE49-F238E27FC236}">
                <a16:creationId xmlns:a16="http://schemas.microsoft.com/office/drawing/2014/main" id="{7B5934E5-EB0A-2C4C-ABF6-68FEB9ED2FF0}"/>
              </a:ext>
            </a:extLst>
          </p:cNvPr>
          <p:cNvSpPr txBox="1">
            <a:spLocks/>
          </p:cNvSpPr>
          <p:nvPr/>
        </p:nvSpPr>
        <p:spPr>
          <a:xfrm>
            <a:off x="8021" y="481966"/>
            <a:ext cx="14614358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400" dirty="0">
                <a:latin typeface="Calibri" panose="020F0502020204030204" pitchFamily="34" charset="0"/>
                <a:cs typeface="Calibri" panose="020F0502020204030204" pitchFamily="34" charset="0"/>
              </a:rPr>
              <a:t>Reconstructing</a:t>
            </a:r>
            <a:r>
              <a:rPr lang="zh-CN" altLang="en-US" sz="6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64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zh-CN" altLang="en-US" sz="6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6400" dirty="0">
                <a:latin typeface="Calibri" panose="020F0502020204030204" pitchFamily="34" charset="0"/>
                <a:cs typeface="Calibri" panose="020F0502020204030204" pitchFamily="34" charset="0"/>
              </a:rPr>
              <a:t>Real</a:t>
            </a:r>
            <a:r>
              <a:rPr lang="zh-CN" altLang="en-US" sz="6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6400" dirty="0">
                <a:latin typeface="Calibri" panose="020F0502020204030204" pitchFamily="34" charset="0"/>
                <a:cs typeface="Calibri" panose="020F0502020204030204" pitchFamily="34" charset="0"/>
              </a:rPr>
              <a:t>Photo</a:t>
            </a:r>
            <a:endParaRPr lang="en-US" sz="6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Shape 3142">
            <a:extLst>
              <a:ext uri="{FF2B5EF4-FFF2-40B4-BE49-F238E27FC236}">
                <a16:creationId xmlns:a16="http://schemas.microsoft.com/office/drawing/2014/main" id="{DA0686B4-FCDA-6444-9DA6-D885ED1D08AE}"/>
              </a:ext>
            </a:extLst>
          </p:cNvPr>
          <p:cNvSpPr/>
          <p:nvPr/>
        </p:nvSpPr>
        <p:spPr>
          <a:xfrm>
            <a:off x="72923" y="2807744"/>
            <a:ext cx="2475486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0480" tIns="30480" rIns="30480" bIns="30480" anchor="ctr">
            <a:spAutoFit/>
          </a:bodyPr>
          <a:lstStyle/>
          <a:p>
            <a:pPr algn="ctr"/>
            <a:r>
              <a:rPr sz="3200" dirty="0"/>
              <a:t>Original image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321735-47DE-A44F-A4B9-0DCBA1906C6F}"/>
              </a:ext>
            </a:extLst>
          </p:cNvPr>
          <p:cNvSpPr txBox="1"/>
          <p:nvPr/>
        </p:nvSpPr>
        <p:spPr>
          <a:xfrm>
            <a:off x="12329887" y="7427168"/>
            <a:ext cx="20420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3200" dirty="0"/>
              <a:t>Regularizer</a:t>
            </a:r>
            <a:endParaRPr lang="en-US" sz="320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D84A9A1-30A4-3845-8CD3-2CF7B274555C}"/>
              </a:ext>
            </a:extLst>
          </p:cNvPr>
          <p:cNvCxnSpPr>
            <a:cxnSpLocks/>
          </p:cNvCxnSpPr>
          <p:nvPr/>
        </p:nvCxnSpPr>
        <p:spPr>
          <a:xfrm flipH="1" flipV="1">
            <a:off x="11740550" y="7719555"/>
            <a:ext cx="589337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Shape 3130" descr="Random vector">
            <a:extLst>
              <a:ext uri="{FF2B5EF4-FFF2-40B4-BE49-F238E27FC236}">
                <a16:creationId xmlns:a16="http://schemas.microsoft.com/office/drawing/2014/main" id="{EE702A7A-7A9D-024F-9768-E063C6B13FC6}"/>
              </a:ext>
            </a:extLst>
          </p:cNvPr>
          <p:cNvSpPr/>
          <p:nvPr/>
        </p:nvSpPr>
        <p:spPr>
          <a:xfrm>
            <a:off x="1032330" y="3959932"/>
            <a:ext cx="1456168" cy="947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0480" tIns="30480" rIns="30480" bIns="30480" anchor="ctr">
            <a:spAutoFit/>
          </a:bodyPr>
          <a:lstStyle/>
          <a:p>
            <a:pPr algn="ctr">
              <a:defRPr sz="4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2880" dirty="0"/>
              <a:t>Random</a:t>
            </a:r>
            <a:br>
              <a:rPr sz="2880" dirty="0"/>
            </a:br>
            <a:r>
              <a:rPr sz="2880" dirty="0"/>
              <a:t>vector</a:t>
            </a:r>
          </a:p>
        </p:txBody>
      </p:sp>
      <p:pic>
        <p:nvPicPr>
          <p:cNvPr id="76" name="equation.pdf">
            <a:extLst>
              <a:ext uri="{FF2B5EF4-FFF2-40B4-BE49-F238E27FC236}">
                <a16:creationId xmlns:a16="http://schemas.microsoft.com/office/drawing/2014/main" id="{B3299A4E-CC85-A941-A4A4-5D14DD2D62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7963" y="4852477"/>
            <a:ext cx="444903" cy="420185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BEBEC4-25C5-FD47-B591-550ADA3202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072" y="7411691"/>
            <a:ext cx="7848600" cy="863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91311DF-37A7-F849-A7E0-08053F93EFC1}"/>
              </a:ext>
            </a:extLst>
          </p:cNvPr>
          <p:cNvSpPr/>
          <p:nvPr/>
        </p:nvSpPr>
        <p:spPr>
          <a:xfrm>
            <a:off x="10084366" y="7201200"/>
            <a:ext cx="1656184" cy="9576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68ADB5-1534-B646-B1F6-60174D91BBB5}"/>
              </a:ext>
            </a:extLst>
          </p:cNvPr>
          <p:cNvSpPr txBox="1"/>
          <p:nvPr/>
        </p:nvSpPr>
        <p:spPr>
          <a:xfrm>
            <a:off x="-10982" y="6131201"/>
            <a:ext cx="3841693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Weight space </a:t>
            </a:r>
            <a:r>
              <a:rPr lang="en-US" altLang="zh-CN" sz="2800" dirty="0" err="1"/>
              <a:t>regularizer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CFE4879-7DD7-5941-AC64-84C9D190FA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472" y="6218605"/>
            <a:ext cx="1371600" cy="438150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27FD9124-7FC0-C848-A712-9E059F8CD339}"/>
              </a:ext>
            </a:extLst>
          </p:cNvPr>
          <p:cNvSpPr txBox="1"/>
          <p:nvPr/>
        </p:nvSpPr>
        <p:spPr>
          <a:xfrm>
            <a:off x="-1363" y="6662591"/>
            <a:ext cx="3918701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Feature space </a:t>
            </a:r>
            <a:r>
              <a:rPr lang="en-US" altLang="zh-CN" sz="2800" dirty="0" err="1"/>
              <a:t>regularizer</a:t>
            </a:r>
            <a:endParaRPr lang="en-US" dirty="0"/>
          </a:p>
        </p:txBody>
      </p:sp>
      <p:sp>
        <p:nvSpPr>
          <p:cNvPr id="84" name="Shape 3133">
            <a:extLst>
              <a:ext uri="{FF2B5EF4-FFF2-40B4-BE49-F238E27FC236}">
                <a16:creationId xmlns:a16="http://schemas.microsoft.com/office/drawing/2014/main" id="{1B22C390-1DE7-B648-8204-D923493235EB}"/>
              </a:ext>
            </a:extLst>
          </p:cNvPr>
          <p:cNvSpPr/>
          <p:nvPr/>
        </p:nvSpPr>
        <p:spPr>
          <a:xfrm>
            <a:off x="8160100" y="6657146"/>
            <a:ext cx="3569888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="" val="1"/>
            </a:ext>
          </a:extLst>
        </p:spPr>
        <p:txBody>
          <a:bodyPr wrap="none" lIns="30480" tIns="30480" rIns="30480" bIns="30480" anchor="ctr">
            <a:spAutoFit/>
          </a:bodyPr>
          <a:lstStyle>
            <a:lvl1pPr>
              <a:defRPr sz="3500" b="0"/>
            </a:lvl1pPr>
          </a:lstStyle>
          <a:p>
            <a:pPr algn="ctr"/>
            <a:r>
              <a:rPr lang="en-US" altLang="zh-CN" sz="3200" dirty="0"/>
              <a:t>Reconstructed</a:t>
            </a:r>
            <a:r>
              <a:rPr lang="zh-CN" altLang="en-US" sz="3200" dirty="0"/>
              <a:t> </a:t>
            </a:r>
            <a:r>
              <a:rPr lang="en-US" sz="3200" dirty="0"/>
              <a:t>image</a:t>
            </a:r>
            <a:endParaRPr sz="3200" dirty="0"/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C3052733-84F2-3D47-A89F-1A8CDDBD47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25581" y="6751668"/>
            <a:ext cx="1257300" cy="43815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2D2148-E7B7-494A-9936-1853C4639A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97EFDC-3570-4471-8E1E-782C49D4CB75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57535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/>
      <p:bldP spid="8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" name="pasted-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0100" y="1836359"/>
            <a:ext cx="4832306" cy="4832306"/>
          </a:xfrm>
          <a:prstGeom prst="rect">
            <a:avLst/>
          </a:prstGeom>
          <a:ln w="12700">
            <a:miter lim="400000"/>
          </a:ln>
        </p:spPr>
      </p:pic>
      <p:sp>
        <p:nvSpPr>
          <p:cNvPr id="3565" name="Shape 3565" descr="Circle"/>
          <p:cNvSpPr/>
          <p:nvPr/>
        </p:nvSpPr>
        <p:spPr>
          <a:xfrm>
            <a:off x="2939269" y="3947537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566" name="Shape 3566" descr="Circle"/>
          <p:cNvSpPr/>
          <p:nvPr/>
        </p:nvSpPr>
        <p:spPr>
          <a:xfrm>
            <a:off x="2939269" y="4624646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567" name="Shape 3567" descr="Line"/>
          <p:cNvSpPr/>
          <p:nvPr/>
        </p:nvSpPr>
        <p:spPr>
          <a:xfrm flipV="1">
            <a:off x="4466909" y="3272179"/>
            <a:ext cx="761027" cy="761027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68" name="Shape 3568" descr="Line"/>
          <p:cNvSpPr/>
          <p:nvPr/>
        </p:nvSpPr>
        <p:spPr>
          <a:xfrm flipV="1">
            <a:off x="4462868" y="3172678"/>
            <a:ext cx="766663" cy="313974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69" name="Shape 3569" descr="Line"/>
          <p:cNvSpPr/>
          <p:nvPr/>
        </p:nvSpPr>
        <p:spPr>
          <a:xfrm flipV="1">
            <a:off x="4463154" y="3846668"/>
            <a:ext cx="766663" cy="313974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70" name="Shape 3570" descr="Line"/>
          <p:cNvSpPr/>
          <p:nvPr/>
        </p:nvSpPr>
        <p:spPr>
          <a:xfrm flipV="1">
            <a:off x="4463154" y="4549041"/>
            <a:ext cx="766663" cy="313974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71" name="Shape 3571" descr="Line"/>
          <p:cNvSpPr/>
          <p:nvPr/>
        </p:nvSpPr>
        <p:spPr>
          <a:xfrm flipV="1">
            <a:off x="4463154" y="5224924"/>
            <a:ext cx="766663" cy="313974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72" name="Shape 3572" descr="Line"/>
          <p:cNvSpPr/>
          <p:nvPr/>
        </p:nvSpPr>
        <p:spPr>
          <a:xfrm>
            <a:off x="4464480" y="3554013"/>
            <a:ext cx="763408" cy="216979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73" name="Shape 3573" descr="Line"/>
          <p:cNvSpPr/>
          <p:nvPr/>
        </p:nvSpPr>
        <p:spPr>
          <a:xfrm>
            <a:off x="4464480" y="4261356"/>
            <a:ext cx="763408" cy="216979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74" name="Shape 3574" descr="Line"/>
          <p:cNvSpPr/>
          <p:nvPr/>
        </p:nvSpPr>
        <p:spPr>
          <a:xfrm>
            <a:off x="4464480" y="4930376"/>
            <a:ext cx="763408" cy="216979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75" name="Shape 3575" descr="Line"/>
          <p:cNvSpPr/>
          <p:nvPr/>
        </p:nvSpPr>
        <p:spPr>
          <a:xfrm>
            <a:off x="4464480" y="5626553"/>
            <a:ext cx="763408" cy="216979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76" name="Shape 3576" descr="Line"/>
          <p:cNvSpPr/>
          <p:nvPr/>
        </p:nvSpPr>
        <p:spPr>
          <a:xfrm>
            <a:off x="4424927" y="3658674"/>
            <a:ext cx="844718" cy="69495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77" name="Shape 3577" descr="Line"/>
          <p:cNvSpPr/>
          <p:nvPr/>
        </p:nvSpPr>
        <p:spPr>
          <a:xfrm>
            <a:off x="4424859" y="5018142"/>
            <a:ext cx="844718" cy="69495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78" name="Shape 3578" descr="Line"/>
          <p:cNvSpPr/>
          <p:nvPr/>
        </p:nvSpPr>
        <p:spPr>
          <a:xfrm>
            <a:off x="4424859" y="4366074"/>
            <a:ext cx="844718" cy="694957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79" name="Shape 3579" descr="Line"/>
          <p:cNvSpPr/>
          <p:nvPr/>
        </p:nvSpPr>
        <p:spPr>
          <a:xfrm>
            <a:off x="5529426" y="3145596"/>
            <a:ext cx="7650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80" name="Shape 3580" descr="Line"/>
          <p:cNvSpPr/>
          <p:nvPr/>
        </p:nvSpPr>
        <p:spPr>
          <a:xfrm>
            <a:off x="5529426" y="3822706"/>
            <a:ext cx="7650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81" name="Shape 3581" descr="Line"/>
          <p:cNvSpPr/>
          <p:nvPr/>
        </p:nvSpPr>
        <p:spPr>
          <a:xfrm>
            <a:off x="5529426" y="4499816"/>
            <a:ext cx="7650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82" name="Shape 3582" descr="Line"/>
          <p:cNvSpPr/>
          <p:nvPr/>
        </p:nvSpPr>
        <p:spPr>
          <a:xfrm>
            <a:off x="5529426" y="5200962"/>
            <a:ext cx="7650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83" name="Shape 3583" descr="Line"/>
          <p:cNvSpPr/>
          <p:nvPr/>
        </p:nvSpPr>
        <p:spPr>
          <a:xfrm>
            <a:off x="5529426" y="5881971"/>
            <a:ext cx="7650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84" name="Shape 3584" descr="Line"/>
          <p:cNvSpPr/>
          <p:nvPr/>
        </p:nvSpPr>
        <p:spPr>
          <a:xfrm>
            <a:off x="5640150" y="3234195"/>
            <a:ext cx="661033" cy="49821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85" name="Shape 3585" descr="Line"/>
          <p:cNvSpPr/>
          <p:nvPr/>
        </p:nvSpPr>
        <p:spPr>
          <a:xfrm>
            <a:off x="5530549" y="3309756"/>
            <a:ext cx="806579" cy="1070402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86" name="Shape 3586" descr="Line"/>
          <p:cNvSpPr/>
          <p:nvPr/>
        </p:nvSpPr>
        <p:spPr>
          <a:xfrm>
            <a:off x="5640150" y="3927669"/>
            <a:ext cx="661033" cy="49821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87" name="Shape 3587" descr="Line"/>
          <p:cNvSpPr/>
          <p:nvPr/>
        </p:nvSpPr>
        <p:spPr>
          <a:xfrm>
            <a:off x="5530548" y="4003230"/>
            <a:ext cx="806579" cy="1070403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88" name="Shape 3588" descr="Line"/>
          <p:cNvSpPr/>
          <p:nvPr/>
        </p:nvSpPr>
        <p:spPr>
          <a:xfrm>
            <a:off x="5638269" y="4630263"/>
            <a:ext cx="661033" cy="49821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89" name="Shape 3589" descr="Line"/>
          <p:cNvSpPr/>
          <p:nvPr/>
        </p:nvSpPr>
        <p:spPr>
          <a:xfrm>
            <a:off x="5528668" y="4705825"/>
            <a:ext cx="806580" cy="1070402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90" name="Shape 3590" descr="Circle"/>
          <p:cNvSpPr/>
          <p:nvPr/>
        </p:nvSpPr>
        <p:spPr>
          <a:xfrm>
            <a:off x="5220027" y="2931873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591" name="Shape 3591" descr="Circle"/>
          <p:cNvSpPr/>
          <p:nvPr/>
        </p:nvSpPr>
        <p:spPr>
          <a:xfrm>
            <a:off x="5220027" y="3608983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592" name="Shape 3592" descr="Circle"/>
          <p:cNvSpPr/>
          <p:nvPr/>
        </p:nvSpPr>
        <p:spPr>
          <a:xfrm>
            <a:off x="5220027" y="4286092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593" name="Shape 3593" descr="Circle"/>
          <p:cNvSpPr/>
          <p:nvPr/>
        </p:nvSpPr>
        <p:spPr>
          <a:xfrm>
            <a:off x="5220027" y="4963202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594" name="Shape 3594" descr="Circle"/>
          <p:cNvSpPr/>
          <p:nvPr/>
        </p:nvSpPr>
        <p:spPr>
          <a:xfrm>
            <a:off x="5220027" y="5640311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595" name="Shape 3595" descr="Line"/>
          <p:cNvSpPr/>
          <p:nvPr/>
        </p:nvSpPr>
        <p:spPr>
          <a:xfrm flipV="1">
            <a:off x="5637436" y="3246362"/>
            <a:ext cx="662545" cy="47852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96" name="Shape 3596" descr="Line"/>
          <p:cNvSpPr/>
          <p:nvPr/>
        </p:nvSpPr>
        <p:spPr>
          <a:xfrm flipV="1">
            <a:off x="5667799" y="3915894"/>
            <a:ext cx="662545" cy="47852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97" name="Shape 3597" descr="Line"/>
          <p:cNvSpPr/>
          <p:nvPr/>
        </p:nvSpPr>
        <p:spPr>
          <a:xfrm flipV="1">
            <a:off x="5667799" y="4635510"/>
            <a:ext cx="662545" cy="47852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98" name="Shape 3598" descr="Line"/>
          <p:cNvSpPr/>
          <p:nvPr/>
        </p:nvSpPr>
        <p:spPr>
          <a:xfrm flipV="1">
            <a:off x="5667799" y="5309957"/>
            <a:ext cx="662545" cy="47852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99" name="Shape 3599" descr="Circle"/>
          <p:cNvSpPr/>
          <p:nvPr/>
        </p:nvSpPr>
        <p:spPr>
          <a:xfrm>
            <a:off x="6293906" y="2931873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600" name="Shape 3600" descr="Circle"/>
          <p:cNvSpPr/>
          <p:nvPr/>
        </p:nvSpPr>
        <p:spPr>
          <a:xfrm>
            <a:off x="6293906" y="3608983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601" name="Shape 3601" descr="Circle"/>
          <p:cNvSpPr/>
          <p:nvPr/>
        </p:nvSpPr>
        <p:spPr>
          <a:xfrm>
            <a:off x="6293906" y="4286092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602" name="Shape 3602" descr="Circle"/>
          <p:cNvSpPr/>
          <p:nvPr/>
        </p:nvSpPr>
        <p:spPr>
          <a:xfrm>
            <a:off x="6293906" y="4963201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603" name="Shape 3603" descr="Circle"/>
          <p:cNvSpPr/>
          <p:nvPr/>
        </p:nvSpPr>
        <p:spPr>
          <a:xfrm>
            <a:off x="6293906" y="5640311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604" name="Shape 3604" descr="Circle"/>
          <p:cNvSpPr/>
          <p:nvPr/>
        </p:nvSpPr>
        <p:spPr>
          <a:xfrm>
            <a:off x="6309146" y="2246400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605" name="Shape 3605" descr="Circle"/>
          <p:cNvSpPr/>
          <p:nvPr/>
        </p:nvSpPr>
        <p:spPr>
          <a:xfrm>
            <a:off x="6309146" y="6494842"/>
            <a:ext cx="451486" cy="451486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606" name="Shape 3606" descr="Line"/>
          <p:cNvSpPr/>
          <p:nvPr/>
        </p:nvSpPr>
        <p:spPr>
          <a:xfrm>
            <a:off x="5547859" y="4713559"/>
            <a:ext cx="845180" cy="1976344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607" name="Shape 3607" descr="Line"/>
          <p:cNvSpPr/>
          <p:nvPr/>
        </p:nvSpPr>
        <p:spPr>
          <a:xfrm>
            <a:off x="5667954" y="5987030"/>
            <a:ext cx="764394" cy="76439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608" name="Shape 3608" descr="Line"/>
          <p:cNvSpPr/>
          <p:nvPr/>
        </p:nvSpPr>
        <p:spPr>
          <a:xfrm flipV="1">
            <a:off x="5639385" y="2560719"/>
            <a:ext cx="662544" cy="47852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609" name="Shape 3609" descr="Line"/>
          <p:cNvSpPr/>
          <p:nvPr/>
        </p:nvSpPr>
        <p:spPr>
          <a:xfrm flipV="1">
            <a:off x="5580966" y="2710882"/>
            <a:ext cx="779548" cy="92343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610" name="Shape 3610" descr="Line"/>
          <p:cNvSpPr/>
          <p:nvPr/>
        </p:nvSpPr>
        <p:spPr>
          <a:xfrm flipV="1">
            <a:off x="3361533" y="3618369"/>
            <a:ext cx="758858" cy="407913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611" name="Shape 3611" descr="Line"/>
          <p:cNvSpPr/>
          <p:nvPr/>
        </p:nvSpPr>
        <p:spPr>
          <a:xfrm>
            <a:off x="3357777" y="4153717"/>
            <a:ext cx="765799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612" name="Shape 3612" descr="Line"/>
          <p:cNvSpPr/>
          <p:nvPr/>
        </p:nvSpPr>
        <p:spPr>
          <a:xfrm flipV="1">
            <a:off x="3357777" y="4848158"/>
            <a:ext cx="765904" cy="7933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613" name="Shape 3613" descr="Line"/>
          <p:cNvSpPr/>
          <p:nvPr/>
        </p:nvSpPr>
        <p:spPr>
          <a:xfrm flipV="1">
            <a:off x="3263205" y="4254791"/>
            <a:ext cx="864567" cy="48924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614" name="Shape 3614" descr="Line"/>
          <p:cNvSpPr/>
          <p:nvPr/>
        </p:nvSpPr>
        <p:spPr>
          <a:xfrm>
            <a:off x="3319480" y="5011217"/>
            <a:ext cx="843029" cy="459842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615" name="Shape 3615" descr="Line"/>
          <p:cNvSpPr/>
          <p:nvPr/>
        </p:nvSpPr>
        <p:spPr>
          <a:xfrm>
            <a:off x="3244206" y="4224732"/>
            <a:ext cx="902642" cy="62760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616" name="Shape 3616" descr="Line"/>
          <p:cNvSpPr/>
          <p:nvPr/>
        </p:nvSpPr>
        <p:spPr>
          <a:xfrm flipV="1">
            <a:off x="3316282" y="3684737"/>
            <a:ext cx="849641" cy="1000173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617" name="Shape 3617" descr="Line"/>
          <p:cNvSpPr/>
          <p:nvPr/>
        </p:nvSpPr>
        <p:spPr>
          <a:xfrm>
            <a:off x="3320406" y="4300932"/>
            <a:ext cx="841409" cy="115670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618" name="Shape 3618" descr="Circle"/>
          <p:cNvSpPr/>
          <p:nvPr/>
        </p:nvSpPr>
        <p:spPr>
          <a:xfrm>
            <a:off x="4056086" y="3270428"/>
            <a:ext cx="451486" cy="451486"/>
          </a:xfrm>
          <a:prstGeom prst="ellipse">
            <a:avLst/>
          </a:prstGeom>
          <a:solidFill>
            <a:srgbClr val="DCBD23"/>
          </a:solid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619" name="Shape 3619" descr="Circle"/>
          <p:cNvSpPr/>
          <p:nvPr/>
        </p:nvSpPr>
        <p:spPr>
          <a:xfrm>
            <a:off x="4056086" y="3947537"/>
            <a:ext cx="451486" cy="451486"/>
          </a:xfrm>
          <a:prstGeom prst="ellipse">
            <a:avLst/>
          </a:prstGeom>
          <a:solidFill>
            <a:srgbClr val="C82506"/>
          </a:solid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620" name="Shape 3620" descr="Circle"/>
          <p:cNvSpPr/>
          <p:nvPr/>
        </p:nvSpPr>
        <p:spPr>
          <a:xfrm>
            <a:off x="4056086" y="4624647"/>
            <a:ext cx="451486" cy="451486"/>
          </a:xfrm>
          <a:prstGeom prst="ellipse">
            <a:avLst/>
          </a:prstGeom>
          <a:solidFill>
            <a:srgbClr val="00882B"/>
          </a:solid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621" name="Shape 3621" descr="Circle"/>
          <p:cNvSpPr/>
          <p:nvPr/>
        </p:nvSpPr>
        <p:spPr>
          <a:xfrm>
            <a:off x="4056086" y="5301756"/>
            <a:ext cx="451486" cy="451486"/>
          </a:xfrm>
          <a:prstGeom prst="ellipse">
            <a:avLst/>
          </a:prstGeom>
          <a:solidFill>
            <a:srgbClr val="E68F4C"/>
          </a:solid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623" name="Shape 3623" descr="Arrow"/>
          <p:cNvSpPr/>
          <p:nvPr/>
        </p:nvSpPr>
        <p:spPr>
          <a:xfrm>
            <a:off x="7071746" y="3871512"/>
            <a:ext cx="762001" cy="762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3175">
            <a:solidFill>
              <a:srgbClr val="0365C0"/>
            </a:solidFill>
          </a:ln>
          <a:effectLst>
            <a:outerShdw blurRad="25400"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4800" b="0">
                <a:latin typeface="Helvetica"/>
                <a:ea typeface="Helvetica"/>
                <a:cs typeface="Helvetica"/>
                <a:sym typeface="Helvetica"/>
              </a:defRPr>
            </a:pPr>
            <a:endParaRPr sz="2880"/>
          </a:p>
        </p:txBody>
      </p:sp>
      <p:sp>
        <p:nvSpPr>
          <p:cNvPr id="3626" name="Shape 3626"/>
          <p:cNvSpPr/>
          <p:nvPr/>
        </p:nvSpPr>
        <p:spPr>
          <a:xfrm>
            <a:off x="7056539" y="4253952"/>
            <a:ext cx="61620" cy="329321"/>
          </a:xfrm>
          <a:prstGeom prst="rect">
            <a:avLst/>
          </a:prstGeom>
          <a:ln w="12700">
            <a:miter lim="400000"/>
          </a:ln>
        </p:spPr>
        <p:txBody>
          <a:bodyPr wrap="none" lIns="30480" tIns="30480" rIns="30480" bIns="30480" anchor="ctr">
            <a:spAutoFit/>
          </a:bodyPr>
          <a:lstStyle/>
          <a:p>
            <a:endParaRPr sz="1740"/>
          </a:p>
        </p:txBody>
      </p:sp>
      <p:pic>
        <p:nvPicPr>
          <p:cNvPr id="3629" name="pasted-image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0100" y="1836359"/>
            <a:ext cx="4832306" cy="483230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3630" name="equation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3267" y="2407366"/>
            <a:ext cx="387638" cy="672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72" name="pasted-image.tiff">
            <a:extLst>
              <a:ext uri="{FF2B5EF4-FFF2-40B4-BE49-F238E27FC236}">
                <a16:creationId xmlns:a16="http://schemas.microsoft.com/office/drawing/2014/main" id="{51922A0E-7EE3-0240-99EA-1E6E46C3DB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32759"/>
            <a:ext cx="2621333" cy="262133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73" name="Title 1">
            <a:extLst>
              <a:ext uri="{FF2B5EF4-FFF2-40B4-BE49-F238E27FC236}">
                <a16:creationId xmlns:a16="http://schemas.microsoft.com/office/drawing/2014/main" id="{A72A5530-56B7-A64D-BF51-9BF025C57F44}"/>
              </a:ext>
            </a:extLst>
          </p:cNvPr>
          <p:cNvSpPr txBox="1">
            <a:spLocks/>
          </p:cNvSpPr>
          <p:nvPr/>
        </p:nvSpPr>
        <p:spPr>
          <a:xfrm>
            <a:off x="8021" y="481966"/>
            <a:ext cx="14614358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400" dirty="0"/>
              <a:t>Reconstructing</a:t>
            </a:r>
            <a:r>
              <a:rPr lang="zh-CN" altLang="en-US" sz="6400" dirty="0"/>
              <a:t> </a:t>
            </a:r>
            <a:r>
              <a:rPr lang="en-US" altLang="zh-CN" sz="6400" dirty="0"/>
              <a:t>a</a:t>
            </a:r>
            <a:r>
              <a:rPr lang="zh-CN" altLang="en-US" sz="6400" dirty="0"/>
              <a:t> </a:t>
            </a:r>
            <a:r>
              <a:rPr lang="en-US" altLang="zh-CN" sz="6400" dirty="0"/>
              <a:t>Real</a:t>
            </a:r>
            <a:r>
              <a:rPr lang="zh-CN" altLang="en-US" sz="6400" dirty="0"/>
              <a:t> </a:t>
            </a:r>
            <a:r>
              <a:rPr lang="en-US" altLang="zh-CN" sz="6400" dirty="0"/>
              <a:t>Photo</a:t>
            </a:r>
            <a:endParaRPr lang="en-US" sz="6400" dirty="0"/>
          </a:p>
        </p:txBody>
      </p:sp>
      <p:sp>
        <p:nvSpPr>
          <p:cNvPr id="74" name="Shape 3142">
            <a:extLst>
              <a:ext uri="{FF2B5EF4-FFF2-40B4-BE49-F238E27FC236}">
                <a16:creationId xmlns:a16="http://schemas.microsoft.com/office/drawing/2014/main" id="{BD771C25-B3CC-4849-B2C8-5710EAD96E42}"/>
              </a:ext>
            </a:extLst>
          </p:cNvPr>
          <p:cNvSpPr/>
          <p:nvPr/>
        </p:nvSpPr>
        <p:spPr>
          <a:xfrm>
            <a:off x="72923" y="2807744"/>
            <a:ext cx="2475486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0480" tIns="30480" rIns="30480" bIns="30480" anchor="ctr">
            <a:spAutoFit/>
          </a:bodyPr>
          <a:lstStyle/>
          <a:p>
            <a:pPr algn="ctr"/>
            <a:r>
              <a:rPr sz="3200" dirty="0"/>
              <a:t>Original image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D588D3F-30D0-2F42-A260-C23C9F79BACF}"/>
              </a:ext>
            </a:extLst>
          </p:cNvPr>
          <p:cNvSpPr txBox="1"/>
          <p:nvPr/>
        </p:nvSpPr>
        <p:spPr>
          <a:xfrm>
            <a:off x="11936985" y="7427168"/>
            <a:ext cx="20420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3200" dirty="0"/>
              <a:t>Regularizer</a:t>
            </a:r>
            <a:endParaRPr lang="en-US" sz="3200" dirty="0"/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079A746E-02E8-6540-AC59-D34C13220440}"/>
              </a:ext>
            </a:extLst>
          </p:cNvPr>
          <p:cNvCxnSpPr>
            <a:cxnSpLocks/>
          </p:cNvCxnSpPr>
          <p:nvPr/>
        </p:nvCxnSpPr>
        <p:spPr>
          <a:xfrm flipH="1" flipV="1">
            <a:off x="11347648" y="7719555"/>
            <a:ext cx="589337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Picture 80">
            <a:extLst>
              <a:ext uri="{FF2B5EF4-FFF2-40B4-BE49-F238E27FC236}">
                <a16:creationId xmlns:a16="http://schemas.microsoft.com/office/drawing/2014/main" id="{BA1930F7-9AF9-A849-8C7F-30C8293103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852" y="7411691"/>
            <a:ext cx="7848600" cy="863600"/>
          </a:xfrm>
          <a:prstGeom prst="rect">
            <a:avLst/>
          </a:prstGeom>
        </p:spPr>
      </p:pic>
      <p:sp>
        <p:nvSpPr>
          <p:cNvPr id="82" name="Shape 3130" descr="Random vector">
            <a:extLst>
              <a:ext uri="{FF2B5EF4-FFF2-40B4-BE49-F238E27FC236}">
                <a16:creationId xmlns:a16="http://schemas.microsoft.com/office/drawing/2014/main" id="{8E08634C-B084-7F45-8506-1F8FC7726CB7}"/>
              </a:ext>
            </a:extLst>
          </p:cNvPr>
          <p:cNvSpPr/>
          <p:nvPr/>
        </p:nvSpPr>
        <p:spPr>
          <a:xfrm>
            <a:off x="1032330" y="3959932"/>
            <a:ext cx="1456168" cy="947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0480" tIns="30480" rIns="30480" bIns="30480" anchor="ctr">
            <a:spAutoFit/>
          </a:bodyPr>
          <a:lstStyle/>
          <a:p>
            <a:pPr algn="ctr">
              <a:defRPr sz="4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2880" dirty="0"/>
              <a:t>Random</a:t>
            </a:r>
            <a:br>
              <a:rPr sz="2880" dirty="0"/>
            </a:br>
            <a:r>
              <a:rPr sz="2880" dirty="0"/>
              <a:t>vector</a:t>
            </a:r>
          </a:p>
        </p:txBody>
      </p:sp>
      <p:pic>
        <p:nvPicPr>
          <p:cNvPr id="83" name="equation.pdf">
            <a:extLst>
              <a:ext uri="{FF2B5EF4-FFF2-40B4-BE49-F238E27FC236}">
                <a16:creationId xmlns:a16="http://schemas.microsoft.com/office/drawing/2014/main" id="{1234D967-C647-E34C-8398-3FAE971400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7963" y="4852477"/>
            <a:ext cx="444903" cy="420185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Shape 3133">
            <a:extLst>
              <a:ext uri="{FF2B5EF4-FFF2-40B4-BE49-F238E27FC236}">
                <a16:creationId xmlns:a16="http://schemas.microsoft.com/office/drawing/2014/main" id="{21D1AC1B-4E36-E942-A227-3FA2E8F4CCDA}"/>
              </a:ext>
            </a:extLst>
          </p:cNvPr>
          <p:cNvSpPr/>
          <p:nvPr/>
        </p:nvSpPr>
        <p:spPr>
          <a:xfrm>
            <a:off x="8160100" y="6657146"/>
            <a:ext cx="3569888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="" val="1"/>
            </a:ext>
          </a:extLst>
        </p:spPr>
        <p:txBody>
          <a:bodyPr wrap="none" lIns="30480" tIns="30480" rIns="30480" bIns="30480" anchor="ctr">
            <a:spAutoFit/>
          </a:bodyPr>
          <a:lstStyle>
            <a:lvl1pPr>
              <a:defRPr sz="3500" b="0"/>
            </a:lvl1pPr>
          </a:lstStyle>
          <a:p>
            <a:pPr algn="ctr"/>
            <a:r>
              <a:rPr lang="en-US" altLang="zh-CN" sz="3200" dirty="0"/>
              <a:t>Reconstructed</a:t>
            </a:r>
            <a:r>
              <a:rPr lang="zh-CN" altLang="en-US" sz="3200" dirty="0"/>
              <a:t> </a:t>
            </a:r>
            <a:r>
              <a:rPr lang="en-US" sz="3200" dirty="0"/>
              <a:t>image</a:t>
            </a:r>
            <a:endParaRPr sz="3200" dirty="0"/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AAB6BC8C-7A02-2141-96F4-67CC0CF5AF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16056" y="6772391"/>
            <a:ext cx="1276350" cy="39670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55C1B3-F20D-9D4E-AC8D-38BA257890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97EFDC-3570-4471-8E1E-782C49D4CB75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491117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0" name="pasted-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920" y="1831638"/>
            <a:ext cx="4572000" cy="45720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85F876-002B-7545-B3F9-D8CE18ED637C}"/>
              </a:ext>
            </a:extLst>
          </p:cNvPr>
          <p:cNvSpPr txBox="1"/>
          <p:nvPr/>
        </p:nvSpPr>
        <p:spPr>
          <a:xfrm>
            <a:off x="1355671" y="7715200"/>
            <a:ext cx="1327523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800" dirty="0"/>
              <a:t>Inspired</a:t>
            </a:r>
            <a:r>
              <a:rPr lang="zh-CN" altLang="en-US" sz="2800" dirty="0"/>
              <a:t> </a:t>
            </a:r>
            <a:r>
              <a:rPr lang="en-US" altLang="zh-CN" sz="2800" dirty="0"/>
              <a:t>by</a:t>
            </a:r>
            <a:r>
              <a:rPr lang="zh-CN" altLang="en-US" sz="2800" dirty="0"/>
              <a:t> </a:t>
            </a:r>
            <a:r>
              <a:rPr lang="en-US" altLang="zh-CN" sz="2800" dirty="0"/>
              <a:t>Deep</a:t>
            </a:r>
            <a:r>
              <a:rPr lang="zh-CN" altLang="en-US" sz="2800" dirty="0"/>
              <a:t> </a:t>
            </a:r>
            <a:r>
              <a:rPr lang="en-US" altLang="zh-CN" sz="2800" dirty="0"/>
              <a:t>Image</a:t>
            </a:r>
            <a:r>
              <a:rPr lang="zh-CN" altLang="en-US" sz="2800" dirty="0"/>
              <a:t> </a:t>
            </a:r>
            <a:r>
              <a:rPr lang="en-US" altLang="zh-CN" sz="2800" dirty="0"/>
              <a:t>Prior</a:t>
            </a:r>
            <a:r>
              <a:rPr lang="zh-CN" altLang="en-US" sz="2800" dirty="0"/>
              <a:t> </a:t>
            </a:r>
            <a:r>
              <a:rPr lang="en-US" altLang="zh-CN" sz="2800" dirty="0"/>
              <a:t>[Ulyanov</a:t>
            </a:r>
            <a:r>
              <a:rPr lang="zh-CN" altLang="en-US" sz="2800" dirty="0"/>
              <a:t> </a:t>
            </a:r>
            <a:r>
              <a:rPr lang="en-US" altLang="zh-CN" sz="2800" dirty="0"/>
              <a:t>et</a:t>
            </a:r>
            <a:r>
              <a:rPr lang="zh-CN" altLang="en-US" sz="2800" dirty="0"/>
              <a:t> </a:t>
            </a:r>
            <a:r>
              <a:rPr lang="en-US" altLang="zh-CN" sz="2800" dirty="0"/>
              <a:t>al.]</a:t>
            </a:r>
            <a:r>
              <a:rPr lang="zh-CN" altLang="en-US" sz="2800" dirty="0"/>
              <a:t> </a:t>
            </a:r>
            <a:r>
              <a:rPr lang="en-US" altLang="zh-CN" sz="2800" dirty="0"/>
              <a:t>and</a:t>
            </a:r>
            <a:r>
              <a:rPr lang="zh-CN" altLang="en-US" sz="2800" dirty="0"/>
              <a:t> </a:t>
            </a:r>
            <a:r>
              <a:rPr lang="en-US" altLang="zh-CN" sz="2800" dirty="0"/>
              <a:t>Deep</a:t>
            </a:r>
            <a:r>
              <a:rPr lang="zh-CN" altLang="en-US" sz="2800" dirty="0"/>
              <a:t> </a:t>
            </a:r>
            <a:r>
              <a:rPr lang="en-US" altLang="zh-CN" sz="2800" dirty="0"/>
              <a:t>Internal</a:t>
            </a:r>
            <a:r>
              <a:rPr lang="zh-CN" altLang="en-US" sz="2800" dirty="0"/>
              <a:t> </a:t>
            </a:r>
            <a:r>
              <a:rPr lang="en-US" altLang="zh-CN" sz="2800" dirty="0"/>
              <a:t>learning</a:t>
            </a:r>
            <a:r>
              <a:rPr lang="zh-CN" altLang="en-US" sz="2800" dirty="0"/>
              <a:t> </a:t>
            </a:r>
            <a:r>
              <a:rPr lang="en-US" altLang="zh-CN" sz="2800" dirty="0"/>
              <a:t>[</a:t>
            </a:r>
            <a:r>
              <a:rPr lang="en-US" altLang="zh-CN" sz="2800" dirty="0" err="1"/>
              <a:t>Shocher</a:t>
            </a:r>
            <a:r>
              <a:rPr lang="zh-CN" altLang="en-US" sz="2800" dirty="0"/>
              <a:t> </a:t>
            </a:r>
            <a:r>
              <a:rPr lang="en-US" altLang="zh-CN" sz="2800" dirty="0"/>
              <a:t>et</a:t>
            </a:r>
            <a:r>
              <a:rPr lang="zh-CN" altLang="en-US" sz="2800" dirty="0"/>
              <a:t> </a:t>
            </a:r>
            <a:r>
              <a:rPr lang="en-US" altLang="zh-CN" sz="2800" dirty="0"/>
              <a:t>al.]</a:t>
            </a:r>
            <a:endParaRPr lang="en-US" sz="2800" dirty="0"/>
          </a:p>
        </p:txBody>
      </p:sp>
      <p:sp>
        <p:nvSpPr>
          <p:cNvPr id="14" name="Shape 3142">
            <a:extLst>
              <a:ext uri="{FF2B5EF4-FFF2-40B4-BE49-F238E27FC236}">
                <a16:creationId xmlns:a16="http://schemas.microsoft.com/office/drawing/2014/main" id="{17C915EC-903C-FB44-A525-4530CB3BA67C}"/>
              </a:ext>
            </a:extLst>
          </p:cNvPr>
          <p:cNvSpPr/>
          <p:nvPr/>
        </p:nvSpPr>
        <p:spPr>
          <a:xfrm>
            <a:off x="1271177" y="6441122"/>
            <a:ext cx="2475486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0480" tIns="30480" rIns="30480" bIns="30480" anchor="ctr">
            <a:spAutoFit/>
          </a:bodyPr>
          <a:lstStyle/>
          <a:p>
            <a:pPr algn="ctr"/>
            <a:r>
              <a:rPr sz="3200" dirty="0"/>
              <a:t>Original image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44EAF9-F245-3F41-A34C-101E600FDFF5}"/>
              </a:ext>
            </a:extLst>
          </p:cNvPr>
          <p:cNvSpPr txBox="1"/>
          <p:nvPr/>
        </p:nvSpPr>
        <p:spPr>
          <a:xfrm>
            <a:off x="230043" y="7283152"/>
            <a:ext cx="14400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800" dirty="0"/>
              <a:t>Semantic</a:t>
            </a:r>
            <a:r>
              <a:rPr lang="zh-CN" altLang="en-US" sz="2800" dirty="0"/>
              <a:t> </a:t>
            </a:r>
            <a:r>
              <a:rPr lang="en-US" altLang="zh-CN" sz="2800" dirty="0"/>
              <a:t>Photo</a:t>
            </a:r>
            <a:r>
              <a:rPr lang="zh-CN" altLang="en-US" sz="2800" dirty="0"/>
              <a:t> </a:t>
            </a:r>
            <a:r>
              <a:rPr lang="en-US" altLang="zh-CN" sz="2800" dirty="0"/>
              <a:t>Manipulation</a:t>
            </a:r>
            <a:r>
              <a:rPr lang="zh-CN" altLang="en-US" sz="2800" dirty="0"/>
              <a:t> </a:t>
            </a:r>
            <a:r>
              <a:rPr lang="en-US" altLang="zh-CN" sz="2800" dirty="0"/>
              <a:t>[</a:t>
            </a:r>
            <a:r>
              <a:rPr lang="en-US" altLang="zh-CN" sz="2800" dirty="0" err="1"/>
              <a:t>Bau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sz="2800" dirty="0" err="1"/>
              <a:t>Strobelt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sz="2800" dirty="0"/>
              <a:t>Peebles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sz="2800" dirty="0"/>
              <a:t>Wulff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sz="2800" dirty="0"/>
              <a:t>Zhou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sz="2800" dirty="0"/>
              <a:t>Zhu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altLang="zh-CN" sz="2800" dirty="0"/>
              <a:t>Torralba,</a:t>
            </a:r>
            <a:r>
              <a:rPr lang="zh-CN" altLang="en-US" sz="2800" dirty="0"/>
              <a:t> </a:t>
            </a:r>
            <a:r>
              <a:rPr lang="en-US" altLang="zh-CN" sz="2800" dirty="0"/>
              <a:t>SIGGRAPH</a:t>
            </a:r>
            <a:r>
              <a:rPr lang="zh-CN" altLang="en-US" sz="2800" dirty="0"/>
              <a:t> </a:t>
            </a:r>
            <a:r>
              <a:rPr lang="en-US" altLang="zh-CN" sz="2800" dirty="0"/>
              <a:t>2019]</a:t>
            </a:r>
            <a:endParaRPr lang="en-US" sz="28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0869F83-D7B1-FE4D-A8D2-5B5456065510}"/>
              </a:ext>
            </a:extLst>
          </p:cNvPr>
          <p:cNvSpPr txBox="1">
            <a:spLocks/>
          </p:cNvSpPr>
          <p:nvPr/>
        </p:nvSpPr>
        <p:spPr>
          <a:xfrm>
            <a:off x="8021" y="481966"/>
            <a:ext cx="14614358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400" dirty="0"/>
              <a:t>Reconstructing</a:t>
            </a:r>
            <a:r>
              <a:rPr lang="zh-CN" altLang="en-US" sz="6400" dirty="0"/>
              <a:t> </a:t>
            </a:r>
            <a:r>
              <a:rPr lang="en-US" altLang="zh-CN" sz="6400" dirty="0"/>
              <a:t>a</a:t>
            </a:r>
            <a:r>
              <a:rPr lang="zh-CN" altLang="en-US" sz="6400" dirty="0"/>
              <a:t> </a:t>
            </a:r>
            <a:r>
              <a:rPr lang="en-US" altLang="zh-CN" sz="6400" dirty="0"/>
              <a:t>Real</a:t>
            </a:r>
            <a:r>
              <a:rPr lang="zh-CN" altLang="en-US" sz="6400" dirty="0"/>
              <a:t> </a:t>
            </a:r>
            <a:r>
              <a:rPr lang="en-US" altLang="zh-CN" sz="6400" dirty="0"/>
              <a:t>Photo</a:t>
            </a:r>
            <a:endParaRPr lang="en-US" sz="64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A8E37BF-99A1-2142-855D-6CC32AFC5BD9}"/>
              </a:ext>
            </a:extLst>
          </p:cNvPr>
          <p:cNvGrpSpPr/>
          <p:nvPr/>
        </p:nvGrpSpPr>
        <p:grpSpPr>
          <a:xfrm>
            <a:off x="5029200" y="1831638"/>
            <a:ext cx="4571999" cy="5163482"/>
            <a:chOff x="5029200" y="1831638"/>
            <a:chExt cx="4571999" cy="5163482"/>
          </a:xfrm>
        </p:grpSpPr>
        <p:pic>
          <p:nvPicPr>
            <p:cNvPr id="3731" name="pasted-image.tif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29200" y="1831638"/>
              <a:ext cx="4571999" cy="4572000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</p:spPr>
        </p:pic>
        <p:sp>
          <p:nvSpPr>
            <p:cNvPr id="11" name="Shape 3133">
              <a:extLst>
                <a:ext uri="{FF2B5EF4-FFF2-40B4-BE49-F238E27FC236}">
                  <a16:creationId xmlns:a16="http://schemas.microsoft.com/office/drawing/2014/main" id="{BFDBBFE2-7EC4-CF42-8A9F-767A5A93E5F3}"/>
                </a:ext>
              </a:extLst>
            </p:cNvPr>
            <p:cNvSpPr/>
            <p:nvPr/>
          </p:nvSpPr>
          <p:spPr>
            <a:xfrm>
              <a:off x="6784286" y="6441122"/>
              <a:ext cx="1061829" cy="5539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c="http://schemas.openxmlformats.org/markup-compatibility/2006" xmlns:a14="http://schemas.microsoft.com/office/drawing/2010/main" xmlns:ma14="http://schemas.microsoft.com/office/mac/drawingml/2011/main" xmlns="" val="1"/>
              </a:ext>
            </a:extLst>
          </p:spPr>
          <p:txBody>
            <a:bodyPr wrap="none" lIns="30480" tIns="30480" rIns="30480" bIns="30480" anchor="ctr">
              <a:spAutoFit/>
            </a:bodyPr>
            <a:lstStyle>
              <a:lvl1pPr>
                <a:defRPr sz="3500" b="0"/>
              </a:lvl1pPr>
            </a:lstStyle>
            <a:p>
              <a:pPr algn="ctr"/>
              <a:r>
                <a:rPr lang="en-US" altLang="zh-CN" sz="3200" dirty="0"/>
                <a:t>With  </a:t>
              </a:r>
              <a:endParaRPr sz="3200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00E58F-22B9-4149-BF81-42F11FAEF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4689" y="6491064"/>
              <a:ext cx="400050" cy="377825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4B9D45F-B783-3E44-AC72-535D3D55A5BC}"/>
              </a:ext>
            </a:extLst>
          </p:cNvPr>
          <p:cNvGrpSpPr/>
          <p:nvPr/>
        </p:nvGrpSpPr>
        <p:grpSpPr>
          <a:xfrm>
            <a:off x="9835480" y="1819308"/>
            <a:ext cx="4572000" cy="5165424"/>
            <a:chOff x="9835480" y="1819308"/>
            <a:chExt cx="4572000" cy="5165424"/>
          </a:xfrm>
        </p:grpSpPr>
        <p:pic>
          <p:nvPicPr>
            <p:cNvPr id="3733" name="pasted-image.tif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35480" y="1819308"/>
              <a:ext cx="4572000" cy="4572000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</p:spPr>
        </p:pic>
        <p:sp>
          <p:nvSpPr>
            <p:cNvPr id="9" name="Shape 3133">
              <a:extLst>
                <a:ext uri="{FF2B5EF4-FFF2-40B4-BE49-F238E27FC236}">
                  <a16:creationId xmlns:a16="http://schemas.microsoft.com/office/drawing/2014/main" id="{9F83C276-D69F-6A4F-90C6-48C8827D8F2F}"/>
                </a:ext>
              </a:extLst>
            </p:cNvPr>
            <p:cNvSpPr/>
            <p:nvPr/>
          </p:nvSpPr>
          <p:spPr>
            <a:xfrm>
              <a:off x="11089627" y="6430734"/>
              <a:ext cx="2063706" cy="5539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c="http://schemas.openxmlformats.org/markup-compatibility/2006" xmlns:a14="http://schemas.microsoft.com/office/drawing/2010/main" xmlns:ma14="http://schemas.microsoft.com/office/mac/drawingml/2011/main" xmlns="" val="1"/>
              </a:ext>
            </a:extLst>
          </p:spPr>
          <p:txBody>
            <a:bodyPr wrap="none" lIns="30480" tIns="30480" rIns="30480" bIns="30480" anchor="ctr">
              <a:spAutoFit/>
            </a:bodyPr>
            <a:lstStyle>
              <a:lvl1pPr>
                <a:defRPr sz="3500" b="0"/>
              </a:lvl1pPr>
            </a:lstStyle>
            <a:p>
              <a:pPr algn="ctr"/>
              <a:r>
                <a:rPr lang="en-US" altLang="zh-CN" sz="3200" dirty="0"/>
                <a:t>With     and </a:t>
              </a:r>
              <a:endParaRPr sz="3200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95710B2-A645-5C47-9A7B-F277C6D91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5720" y="6491064"/>
              <a:ext cx="400050" cy="37782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EC9DD45-E47E-8947-9E3F-CF752CBD7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47848" y="6491064"/>
              <a:ext cx="377825" cy="377825"/>
            </a:xfrm>
            <a:prstGeom prst="rect">
              <a:avLst/>
            </a:prstGeom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FA89E9-06F9-CC48-BAF5-C8D1D47483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97EFDC-3570-4471-8E1E-782C49D4CB75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5901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0869F83-D7B1-FE4D-A8D2-5B5456065510}"/>
              </a:ext>
            </a:extLst>
          </p:cNvPr>
          <p:cNvSpPr txBox="1">
            <a:spLocks/>
          </p:cNvSpPr>
          <p:nvPr/>
        </p:nvSpPr>
        <p:spPr>
          <a:xfrm>
            <a:off x="8021" y="481966"/>
            <a:ext cx="14614358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400" dirty="0"/>
              <a:t>Using Different Layers</a:t>
            </a:r>
            <a:endParaRPr lang="en-US" sz="6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06BFC9-4C49-8D46-8458-4ABB7903E2F1}"/>
              </a:ext>
            </a:extLst>
          </p:cNvPr>
          <p:cNvSpPr txBox="1"/>
          <p:nvPr/>
        </p:nvSpPr>
        <p:spPr>
          <a:xfrm flipH="1">
            <a:off x="5880609" y="7767935"/>
            <a:ext cx="8749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Image2StyleGAN [</a:t>
            </a:r>
            <a:r>
              <a:rPr lang="en-US" sz="2400" dirty="0" err="1"/>
              <a:t>Abdal</a:t>
            </a:r>
            <a:r>
              <a:rPr lang="en-US" sz="2400" dirty="0"/>
              <a:t> et al., 2019], StyleGAN2 [</a:t>
            </a:r>
            <a:r>
              <a:rPr lang="en-US" sz="2400" dirty="0" err="1"/>
              <a:t>Karras</a:t>
            </a:r>
            <a:r>
              <a:rPr lang="en-US" sz="2400" dirty="0"/>
              <a:t> et al., 2019]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72F7A31-962A-9941-8350-10CE667290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40"/>
          <a:stretch/>
        </p:blipFill>
        <p:spPr>
          <a:xfrm>
            <a:off x="618456" y="2242591"/>
            <a:ext cx="4536504" cy="52649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FA1DDB-00E9-804C-99CB-86D8568F875A}"/>
              </a:ext>
            </a:extLst>
          </p:cNvPr>
          <p:cNvSpPr txBox="1"/>
          <p:nvPr/>
        </p:nvSpPr>
        <p:spPr>
          <a:xfrm>
            <a:off x="5803032" y="2098576"/>
            <a:ext cx="4186211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Optimizing the latent code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0B90BB-502E-D549-9C3F-81F67E3F36BE}"/>
              </a:ext>
            </a:extLst>
          </p:cNvPr>
          <p:cNvSpPr txBox="1"/>
          <p:nvPr/>
        </p:nvSpPr>
        <p:spPr>
          <a:xfrm>
            <a:off x="5803032" y="4013229"/>
            <a:ext cx="4008598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Optimizing the style code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B9FE93-3F40-1E46-8014-B73557FE2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9359" y="3108452"/>
            <a:ext cx="4397502" cy="662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705B7A-E550-2A47-8242-C6C6B48B92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359" y="4699686"/>
            <a:ext cx="4485887" cy="6629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CF1AED1-5564-364A-BB22-1AF70761E522}"/>
              </a:ext>
            </a:extLst>
          </p:cNvPr>
          <p:cNvSpPr txBox="1"/>
          <p:nvPr/>
        </p:nvSpPr>
        <p:spPr>
          <a:xfrm>
            <a:off x="5711239" y="5658577"/>
            <a:ext cx="550849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Optimizing the extended style code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1E0125D-30C2-A343-A427-64B156DF01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359" y="6595934"/>
            <a:ext cx="4795266" cy="68503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7DF91B-025F-5D48-9B24-2A332CB51B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97EFDC-3570-4471-8E1E-782C49D4CB75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9077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0869F83-D7B1-FE4D-A8D2-5B5456065510}"/>
              </a:ext>
            </a:extLst>
          </p:cNvPr>
          <p:cNvSpPr txBox="1">
            <a:spLocks/>
          </p:cNvSpPr>
          <p:nvPr/>
        </p:nvSpPr>
        <p:spPr>
          <a:xfrm>
            <a:off x="8021" y="481966"/>
            <a:ext cx="14614358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400" dirty="0"/>
              <a:t>Using Different Layers: w space</a:t>
            </a:r>
            <a:endParaRPr lang="en-US" sz="6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BDAA3E-25DD-5C47-8BAE-95F5622DA31F}"/>
              </a:ext>
            </a:extLst>
          </p:cNvPr>
          <p:cNvSpPr txBox="1"/>
          <p:nvPr/>
        </p:nvSpPr>
        <p:spPr>
          <a:xfrm flipH="1">
            <a:off x="5880609" y="7767935"/>
            <a:ext cx="8749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StyleGAN2 [</a:t>
            </a:r>
            <a:r>
              <a:rPr lang="en-US" sz="2400" dirty="0" err="1"/>
              <a:t>Karras</a:t>
            </a:r>
            <a:r>
              <a:rPr lang="en-US" sz="2400" dirty="0"/>
              <a:t> et al., 2019]</a:t>
            </a:r>
          </a:p>
        </p:txBody>
      </p:sp>
      <p:pic>
        <p:nvPicPr>
          <p:cNvPr id="8" name="Picture 7" descr="A collage of a car accident&#10;&#10;Description automatically generated with medium confidence">
            <a:extLst>
              <a:ext uri="{FF2B5EF4-FFF2-40B4-BE49-F238E27FC236}">
                <a16:creationId xmlns:a16="http://schemas.microsoft.com/office/drawing/2014/main" id="{E2A232E8-DE35-B94A-AA9E-C3AD64AB1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592" y="3055367"/>
            <a:ext cx="11382885" cy="350465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4983E3-E5E5-7041-9DD1-C2600E8E22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97EFDC-3570-4471-8E1E-782C49D4CB75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723355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0869F83-D7B1-FE4D-A8D2-5B5456065510}"/>
              </a:ext>
            </a:extLst>
          </p:cNvPr>
          <p:cNvSpPr txBox="1">
            <a:spLocks/>
          </p:cNvSpPr>
          <p:nvPr/>
        </p:nvSpPr>
        <p:spPr>
          <a:xfrm>
            <a:off x="8021" y="481966"/>
            <a:ext cx="14614358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400" dirty="0"/>
              <a:t>Using Different Layers: w space</a:t>
            </a:r>
            <a:endParaRPr lang="en-US" sz="6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BDAA3E-25DD-5C47-8BAE-95F5622DA31F}"/>
              </a:ext>
            </a:extLst>
          </p:cNvPr>
          <p:cNvSpPr txBox="1"/>
          <p:nvPr/>
        </p:nvSpPr>
        <p:spPr>
          <a:xfrm flipH="1">
            <a:off x="5880609" y="7767935"/>
            <a:ext cx="8749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StyleGAN2 [</a:t>
            </a:r>
            <a:r>
              <a:rPr lang="en-US" sz="2400" dirty="0" err="1"/>
              <a:t>Karras</a:t>
            </a:r>
            <a:r>
              <a:rPr lang="en-US" sz="2400" dirty="0"/>
              <a:t> et al., 2019]</a:t>
            </a:r>
          </a:p>
        </p:txBody>
      </p:sp>
      <p:pic>
        <p:nvPicPr>
          <p:cNvPr id="5" name="Picture 4" descr="A collage of a car accident&#10;&#10;Description automatically generated with low confidence">
            <a:extLst>
              <a:ext uri="{FF2B5EF4-FFF2-40B4-BE49-F238E27FC236}">
                <a16:creationId xmlns:a16="http://schemas.microsoft.com/office/drawing/2014/main" id="{B00322BB-F627-8A44-A8CD-66E7E3991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823" y="2458616"/>
            <a:ext cx="7439437" cy="438926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EB1A7E-597D-5E45-A6CE-4164140082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97EFDC-3570-4471-8E1E-782C49D4CB75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601682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0869F83-D7B1-FE4D-A8D2-5B5456065510}"/>
              </a:ext>
            </a:extLst>
          </p:cNvPr>
          <p:cNvSpPr txBox="1">
            <a:spLocks/>
          </p:cNvSpPr>
          <p:nvPr/>
        </p:nvSpPr>
        <p:spPr>
          <a:xfrm>
            <a:off x="8021" y="481966"/>
            <a:ext cx="14614358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400" dirty="0"/>
              <a:t>Using Different Layers: w+ space</a:t>
            </a:r>
            <a:endParaRPr lang="en-US" sz="6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06BFC9-4C49-8D46-8458-4ABB7903E2F1}"/>
              </a:ext>
            </a:extLst>
          </p:cNvPr>
          <p:cNvSpPr txBox="1"/>
          <p:nvPr/>
        </p:nvSpPr>
        <p:spPr>
          <a:xfrm flipH="1">
            <a:off x="9547448" y="7767935"/>
            <a:ext cx="5082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Image2StyleGAN [</a:t>
            </a:r>
            <a:r>
              <a:rPr lang="en-US" sz="2400" dirty="0" err="1"/>
              <a:t>Abdal</a:t>
            </a:r>
            <a:r>
              <a:rPr lang="en-US" sz="2400" dirty="0"/>
              <a:t> et al., 2019]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0487D0-4C20-2B45-BA2D-0B43F6C60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48" y="1594520"/>
            <a:ext cx="13351616" cy="56348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82AF09-DB13-994A-AECD-111681185DC2}"/>
              </a:ext>
            </a:extLst>
          </p:cNvPr>
          <p:cNvSpPr txBox="1"/>
          <p:nvPr/>
        </p:nvSpPr>
        <p:spPr>
          <a:xfrm>
            <a:off x="3319072" y="7067128"/>
            <a:ext cx="7806368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All the results are reconstructed using Face Model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C1BC6F-DCB5-6448-9E4E-06DD4DA29F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97EFDC-3570-4471-8E1E-782C49D4CB75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1431315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le 1">
                <a:extLst>
                  <a:ext uri="{FF2B5EF4-FFF2-40B4-BE49-F238E27FC236}">
                    <a16:creationId xmlns:a16="http://schemas.microsoft.com/office/drawing/2014/main" id="{A0869F83-D7B1-FE4D-A8D2-5B545606551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21" y="481966"/>
                <a:ext cx="14614358" cy="1371600"/>
              </a:xfrm>
              <a:prstGeom prst="rect">
                <a:avLst/>
              </a:prstGeom>
            </p:spPr>
            <p:txBody>
              <a:bodyPr vert="horz" lIns="146304" tIns="73152" rIns="146304" bIns="73152" rtlCol="0" anchor="ctr">
                <a:normAutofit/>
              </a:bodyPr>
              <a:lstStyle>
                <a:lvl1pPr algn="ctr" defTabSz="1463040" rtl="0" eaLnBrk="1" latinLnBrk="0" hangingPunct="1">
                  <a:spcBef>
                    <a:spcPct val="0"/>
                  </a:spcBef>
                  <a:buNone/>
                  <a:defRPr sz="7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6400" dirty="0"/>
                  <a:t>Reconstruction </a:t>
                </a:r>
                <a14:m>
                  <m:oMath xmlns:m="http://schemas.openxmlformats.org/officeDocument/2006/math">
                    <m:r>
                      <a:rPr lang="en-US" sz="6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6400" dirty="0"/>
                  <a:t> Editing</a:t>
                </a:r>
              </a:p>
            </p:txBody>
          </p:sp>
        </mc:Choice>
        <mc:Fallback xmlns="">
          <p:sp>
            <p:nvSpPr>
              <p:cNvPr id="12" name="Title 1">
                <a:extLst>
                  <a:ext uri="{FF2B5EF4-FFF2-40B4-BE49-F238E27FC236}">
                    <a16:creationId xmlns:a16="http://schemas.microsoft.com/office/drawing/2014/main" id="{A0869F83-D7B1-FE4D-A8D2-5B54560655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1" y="481966"/>
                <a:ext cx="14614358" cy="1371600"/>
              </a:xfrm>
              <a:prstGeom prst="rect">
                <a:avLst/>
              </a:prstGeom>
              <a:blipFill>
                <a:blip r:embed="rId3"/>
                <a:stretch>
                  <a:fillRect t="-2752" b="-22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706BFC9-4C49-8D46-8458-4ABB7903E2F1}"/>
              </a:ext>
            </a:extLst>
          </p:cNvPr>
          <p:cNvSpPr txBox="1"/>
          <p:nvPr/>
        </p:nvSpPr>
        <p:spPr>
          <a:xfrm flipH="1">
            <a:off x="9547448" y="7767935"/>
            <a:ext cx="5082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Image2StyleGAN [</a:t>
            </a:r>
            <a:r>
              <a:rPr lang="en-US" sz="2400" dirty="0" err="1"/>
              <a:t>Abdal</a:t>
            </a:r>
            <a:r>
              <a:rPr lang="en-US" sz="2400" dirty="0"/>
              <a:t> et al., 2019]</a:t>
            </a:r>
          </a:p>
        </p:txBody>
      </p:sp>
      <p:pic>
        <p:nvPicPr>
          <p:cNvPr id="3" name="Picture 2" descr="A collage of a person&#10;&#10;Description automatically generated with medium confidence">
            <a:extLst>
              <a:ext uri="{FF2B5EF4-FFF2-40B4-BE49-F238E27FC236}">
                <a16:creationId xmlns:a16="http://schemas.microsoft.com/office/drawing/2014/main" id="{B57192EC-0F02-7E47-8ED7-806AF33173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734" y="2314600"/>
            <a:ext cx="11664932" cy="46562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4A2B82-4CF9-2747-9C78-0590CB6F7B2D}"/>
              </a:ext>
            </a:extLst>
          </p:cNvPr>
          <p:cNvSpPr txBox="1"/>
          <p:nvPr/>
        </p:nvSpPr>
        <p:spPr>
          <a:xfrm>
            <a:off x="4551591" y="7067128"/>
            <a:ext cx="552721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Interpolations between two images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2E859D-8B37-114F-B65E-60EF5FDD7A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97EFDC-3570-4471-8E1E-782C49D4CB75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186662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le 1">
                <a:extLst>
                  <a:ext uri="{FF2B5EF4-FFF2-40B4-BE49-F238E27FC236}">
                    <a16:creationId xmlns:a16="http://schemas.microsoft.com/office/drawing/2014/main" id="{A0869F83-D7B1-FE4D-A8D2-5B545606551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21" y="481966"/>
                <a:ext cx="14614358" cy="1371600"/>
              </a:xfrm>
              <a:prstGeom prst="rect">
                <a:avLst/>
              </a:prstGeom>
            </p:spPr>
            <p:txBody>
              <a:bodyPr vert="horz" lIns="146304" tIns="73152" rIns="146304" bIns="73152" rtlCol="0" anchor="ctr">
                <a:normAutofit/>
              </a:bodyPr>
              <a:lstStyle>
                <a:lvl1pPr algn="ctr" defTabSz="1463040" rtl="0" eaLnBrk="1" latinLnBrk="0" hangingPunct="1">
                  <a:spcBef>
                    <a:spcPct val="0"/>
                  </a:spcBef>
                  <a:buNone/>
                  <a:defRPr sz="7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6400" dirty="0"/>
                  <a:t>Reconstruction </a:t>
                </a:r>
                <a14:m>
                  <m:oMath xmlns:m="http://schemas.openxmlformats.org/officeDocument/2006/math">
                    <m:r>
                      <a:rPr lang="en-US" sz="6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6400" dirty="0"/>
                  <a:t> Editing</a:t>
                </a:r>
              </a:p>
            </p:txBody>
          </p:sp>
        </mc:Choice>
        <mc:Fallback xmlns="">
          <p:sp>
            <p:nvSpPr>
              <p:cNvPr id="12" name="Title 1">
                <a:extLst>
                  <a:ext uri="{FF2B5EF4-FFF2-40B4-BE49-F238E27FC236}">
                    <a16:creationId xmlns:a16="http://schemas.microsoft.com/office/drawing/2014/main" id="{A0869F83-D7B1-FE4D-A8D2-5B54560655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1" y="481966"/>
                <a:ext cx="14614358" cy="1371600"/>
              </a:xfrm>
              <a:prstGeom prst="rect">
                <a:avLst/>
              </a:prstGeom>
              <a:blipFill>
                <a:blip r:embed="rId3"/>
                <a:stretch>
                  <a:fillRect t="-2752" b="-22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706BFC9-4C49-8D46-8458-4ABB7903E2F1}"/>
              </a:ext>
            </a:extLst>
          </p:cNvPr>
          <p:cNvSpPr txBox="1"/>
          <p:nvPr/>
        </p:nvSpPr>
        <p:spPr>
          <a:xfrm flipH="1">
            <a:off x="9547448" y="7767935"/>
            <a:ext cx="5082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Image2StyleGAN [</a:t>
            </a:r>
            <a:r>
              <a:rPr lang="en-US" sz="2400" dirty="0" err="1"/>
              <a:t>Abdal</a:t>
            </a:r>
            <a:r>
              <a:rPr lang="en-US" sz="2400" dirty="0"/>
              <a:t> et al., 2019]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7192EC-0F02-7E47-8ED7-806AF33173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708" y="2314600"/>
            <a:ext cx="11580984" cy="46562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4A2B82-4CF9-2747-9C78-0590CB6F7B2D}"/>
              </a:ext>
            </a:extLst>
          </p:cNvPr>
          <p:cNvSpPr txBox="1"/>
          <p:nvPr/>
        </p:nvSpPr>
        <p:spPr>
          <a:xfrm>
            <a:off x="4551591" y="7067128"/>
            <a:ext cx="552721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Interpolations between two images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E8C065-3984-7D48-93CC-85170D4DC2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97EFDC-3570-4471-8E1E-782C49D4CB75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999560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441"/>
          <a:stretch/>
        </p:blipFill>
        <p:spPr>
          <a:xfrm>
            <a:off x="11059616" y="2275960"/>
            <a:ext cx="3156857" cy="2286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Image Editing with Optimization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697105" y="2131040"/>
            <a:ext cx="3609682" cy="2224191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600"/>
              </a:lnSpc>
            </a:pPr>
            <a:r>
              <a:rPr lang="en-US" sz="4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Image Editing Program</a:t>
            </a:r>
          </a:p>
        </p:txBody>
      </p:sp>
      <p:sp>
        <p:nvSpPr>
          <p:cNvPr id="9" name="Right Arrow 8"/>
          <p:cNvSpPr/>
          <p:nvPr/>
        </p:nvSpPr>
        <p:spPr>
          <a:xfrm>
            <a:off x="9701452" y="3087282"/>
            <a:ext cx="923569" cy="646331"/>
          </a:xfrm>
          <a:prstGeom prst="rightArrow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4378871" y="2919968"/>
            <a:ext cx="923569" cy="646331"/>
          </a:xfrm>
          <a:prstGeom prst="rightArrow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Right Arrow 12"/>
          <p:cNvSpPr/>
          <p:nvPr/>
        </p:nvSpPr>
        <p:spPr>
          <a:xfrm rot="16200000">
            <a:off x="7040162" y="4632801"/>
            <a:ext cx="923569" cy="646331"/>
          </a:xfrm>
          <a:prstGeom prst="rightArrow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 flipH="1">
            <a:off x="6349818" y="5346270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User Input</a:t>
            </a:r>
          </a:p>
        </p:txBody>
      </p:sp>
      <p:sp>
        <p:nvSpPr>
          <p:cNvPr id="23" name="TextBox 22"/>
          <p:cNvSpPr txBox="1"/>
          <p:nvPr/>
        </p:nvSpPr>
        <p:spPr>
          <a:xfrm flipH="1">
            <a:off x="752331" y="4494181"/>
            <a:ext cx="2889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input photo</a:t>
            </a:r>
          </a:p>
        </p:txBody>
      </p:sp>
      <p:sp>
        <p:nvSpPr>
          <p:cNvPr id="26" name="TextBox 25"/>
          <p:cNvSpPr txBox="1"/>
          <p:nvPr/>
        </p:nvSpPr>
        <p:spPr>
          <a:xfrm flipH="1">
            <a:off x="11193491" y="4494181"/>
            <a:ext cx="2889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result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456" y="2275960"/>
            <a:ext cx="3156857" cy="2286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Freeform 4"/>
          <p:cNvSpPr/>
          <p:nvPr/>
        </p:nvSpPr>
        <p:spPr>
          <a:xfrm>
            <a:off x="618456" y="2448892"/>
            <a:ext cx="1743086" cy="2035916"/>
          </a:xfrm>
          <a:custGeom>
            <a:avLst/>
            <a:gdLst>
              <a:gd name="connsiteX0" fmla="*/ 189782 w 1743086"/>
              <a:gd name="connsiteY0" fmla="*/ 172610 h 2035916"/>
              <a:gd name="connsiteX1" fmla="*/ 879895 w 1743086"/>
              <a:gd name="connsiteY1" fmla="*/ 17335 h 2035916"/>
              <a:gd name="connsiteX2" fmla="*/ 931653 w 1743086"/>
              <a:gd name="connsiteY2" fmla="*/ 82 h 2035916"/>
              <a:gd name="connsiteX3" fmla="*/ 1121434 w 1743086"/>
              <a:gd name="connsiteY3" fmla="*/ 34588 h 2035916"/>
              <a:gd name="connsiteX4" fmla="*/ 1224951 w 1743086"/>
              <a:gd name="connsiteY4" fmla="*/ 103599 h 2035916"/>
              <a:gd name="connsiteX5" fmla="*/ 1276710 w 1743086"/>
              <a:gd name="connsiteY5" fmla="*/ 138105 h 2035916"/>
              <a:gd name="connsiteX6" fmla="*/ 1311215 w 1743086"/>
              <a:gd name="connsiteY6" fmla="*/ 189863 h 2035916"/>
              <a:gd name="connsiteX7" fmla="*/ 1328468 w 1743086"/>
              <a:gd name="connsiteY7" fmla="*/ 241622 h 2035916"/>
              <a:gd name="connsiteX8" fmla="*/ 1397480 w 1743086"/>
              <a:gd name="connsiteY8" fmla="*/ 345139 h 2035916"/>
              <a:gd name="connsiteX9" fmla="*/ 1431985 w 1743086"/>
              <a:gd name="connsiteY9" fmla="*/ 396897 h 2035916"/>
              <a:gd name="connsiteX10" fmla="*/ 1483744 w 1743086"/>
              <a:gd name="connsiteY10" fmla="*/ 448656 h 2035916"/>
              <a:gd name="connsiteX11" fmla="*/ 1500997 w 1743086"/>
              <a:gd name="connsiteY11" fmla="*/ 500414 h 2035916"/>
              <a:gd name="connsiteX12" fmla="*/ 1570008 w 1743086"/>
              <a:gd name="connsiteY12" fmla="*/ 603931 h 2035916"/>
              <a:gd name="connsiteX13" fmla="*/ 1656272 w 1743086"/>
              <a:gd name="connsiteY13" fmla="*/ 759207 h 2035916"/>
              <a:gd name="connsiteX14" fmla="*/ 1690778 w 1743086"/>
              <a:gd name="connsiteY14" fmla="*/ 810965 h 2035916"/>
              <a:gd name="connsiteX15" fmla="*/ 1708031 w 1743086"/>
              <a:gd name="connsiteY15" fmla="*/ 1345803 h 2035916"/>
              <a:gd name="connsiteX16" fmla="*/ 1673525 w 1743086"/>
              <a:gd name="connsiteY16" fmla="*/ 1397561 h 2035916"/>
              <a:gd name="connsiteX17" fmla="*/ 1621766 w 1743086"/>
              <a:gd name="connsiteY17" fmla="*/ 1501078 h 2035916"/>
              <a:gd name="connsiteX18" fmla="*/ 1570008 w 1743086"/>
              <a:gd name="connsiteY18" fmla="*/ 1535584 h 2035916"/>
              <a:gd name="connsiteX19" fmla="*/ 1466491 w 1743086"/>
              <a:gd name="connsiteY19" fmla="*/ 1604595 h 2035916"/>
              <a:gd name="connsiteX20" fmla="*/ 1449238 w 1743086"/>
              <a:gd name="connsiteY20" fmla="*/ 1656354 h 2035916"/>
              <a:gd name="connsiteX21" fmla="*/ 1345721 w 1743086"/>
              <a:gd name="connsiteY21" fmla="*/ 1725365 h 2035916"/>
              <a:gd name="connsiteX22" fmla="*/ 1293963 w 1743086"/>
              <a:gd name="connsiteY22" fmla="*/ 1759871 h 2035916"/>
              <a:gd name="connsiteX23" fmla="*/ 1190446 w 1743086"/>
              <a:gd name="connsiteY23" fmla="*/ 1811629 h 2035916"/>
              <a:gd name="connsiteX24" fmla="*/ 1173193 w 1743086"/>
              <a:gd name="connsiteY24" fmla="*/ 1863388 h 2035916"/>
              <a:gd name="connsiteX25" fmla="*/ 1121434 w 1743086"/>
              <a:gd name="connsiteY25" fmla="*/ 1880641 h 2035916"/>
              <a:gd name="connsiteX26" fmla="*/ 1052423 w 1743086"/>
              <a:gd name="connsiteY26" fmla="*/ 1915146 h 2035916"/>
              <a:gd name="connsiteX27" fmla="*/ 948906 w 1743086"/>
              <a:gd name="connsiteY27" fmla="*/ 1984158 h 2035916"/>
              <a:gd name="connsiteX28" fmla="*/ 759125 w 1743086"/>
              <a:gd name="connsiteY28" fmla="*/ 2035916 h 2035916"/>
              <a:gd name="connsiteX29" fmla="*/ 431321 w 1743086"/>
              <a:gd name="connsiteY29" fmla="*/ 2018663 h 2035916"/>
              <a:gd name="connsiteX30" fmla="*/ 327804 w 1743086"/>
              <a:gd name="connsiteY30" fmla="*/ 1966905 h 2035916"/>
              <a:gd name="connsiteX31" fmla="*/ 276046 w 1743086"/>
              <a:gd name="connsiteY31" fmla="*/ 1915146 h 2035916"/>
              <a:gd name="connsiteX32" fmla="*/ 224287 w 1743086"/>
              <a:gd name="connsiteY32" fmla="*/ 1880641 h 2035916"/>
              <a:gd name="connsiteX33" fmla="*/ 189782 w 1743086"/>
              <a:gd name="connsiteY33" fmla="*/ 1828882 h 2035916"/>
              <a:gd name="connsiteX34" fmla="*/ 155276 w 1743086"/>
              <a:gd name="connsiteY34" fmla="*/ 1725365 h 2035916"/>
              <a:gd name="connsiteX35" fmla="*/ 138023 w 1743086"/>
              <a:gd name="connsiteY35" fmla="*/ 1673607 h 2035916"/>
              <a:gd name="connsiteX36" fmla="*/ 120770 w 1743086"/>
              <a:gd name="connsiteY36" fmla="*/ 1621848 h 2035916"/>
              <a:gd name="connsiteX37" fmla="*/ 103517 w 1743086"/>
              <a:gd name="connsiteY37" fmla="*/ 1570090 h 2035916"/>
              <a:gd name="connsiteX38" fmla="*/ 51759 w 1743086"/>
              <a:gd name="connsiteY38" fmla="*/ 1225033 h 2035916"/>
              <a:gd name="connsiteX39" fmla="*/ 34506 w 1743086"/>
              <a:gd name="connsiteY39" fmla="*/ 1087010 h 2035916"/>
              <a:gd name="connsiteX40" fmla="*/ 0 w 1743086"/>
              <a:gd name="connsiteY40" fmla="*/ 828218 h 2035916"/>
              <a:gd name="connsiteX41" fmla="*/ 17253 w 1743086"/>
              <a:gd name="connsiteY41" fmla="*/ 414150 h 2035916"/>
              <a:gd name="connsiteX42" fmla="*/ 34506 w 1743086"/>
              <a:gd name="connsiteY42" fmla="*/ 362391 h 2035916"/>
              <a:gd name="connsiteX43" fmla="*/ 103517 w 1743086"/>
              <a:gd name="connsiteY43" fmla="*/ 345139 h 2035916"/>
              <a:gd name="connsiteX44" fmla="*/ 155276 w 1743086"/>
              <a:gd name="connsiteY44" fmla="*/ 310633 h 2035916"/>
              <a:gd name="connsiteX45" fmla="*/ 327804 w 1743086"/>
              <a:gd name="connsiteY45" fmla="*/ 258874 h 2035916"/>
              <a:gd name="connsiteX46" fmla="*/ 431321 w 1743086"/>
              <a:gd name="connsiteY46" fmla="*/ 207116 h 2035916"/>
              <a:gd name="connsiteX47" fmla="*/ 465827 w 1743086"/>
              <a:gd name="connsiteY47" fmla="*/ 207116 h 2035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743086" h="2035916">
                <a:moveTo>
                  <a:pt x="189782" y="172610"/>
                </a:moveTo>
                <a:lnTo>
                  <a:pt x="879895" y="17335"/>
                </a:lnTo>
                <a:cubicBezTo>
                  <a:pt x="897608" y="13216"/>
                  <a:pt x="913513" y="-1214"/>
                  <a:pt x="931653" y="82"/>
                </a:cubicBezTo>
                <a:cubicBezTo>
                  <a:pt x="995787" y="4663"/>
                  <a:pt x="1058174" y="23086"/>
                  <a:pt x="1121434" y="34588"/>
                </a:cubicBezTo>
                <a:lnTo>
                  <a:pt x="1224951" y="103599"/>
                </a:lnTo>
                <a:lnTo>
                  <a:pt x="1276710" y="138105"/>
                </a:lnTo>
                <a:cubicBezTo>
                  <a:pt x="1288212" y="155358"/>
                  <a:pt x="1301942" y="171317"/>
                  <a:pt x="1311215" y="189863"/>
                </a:cubicBezTo>
                <a:cubicBezTo>
                  <a:pt x="1319348" y="206129"/>
                  <a:pt x="1319636" y="225724"/>
                  <a:pt x="1328468" y="241622"/>
                </a:cubicBezTo>
                <a:cubicBezTo>
                  <a:pt x="1348608" y="277874"/>
                  <a:pt x="1374476" y="310633"/>
                  <a:pt x="1397480" y="345139"/>
                </a:cubicBezTo>
                <a:cubicBezTo>
                  <a:pt x="1408982" y="362392"/>
                  <a:pt x="1417323" y="382235"/>
                  <a:pt x="1431985" y="396897"/>
                </a:cubicBezTo>
                <a:lnTo>
                  <a:pt x="1483744" y="448656"/>
                </a:lnTo>
                <a:cubicBezTo>
                  <a:pt x="1489495" y="465909"/>
                  <a:pt x="1492165" y="484517"/>
                  <a:pt x="1500997" y="500414"/>
                </a:cubicBezTo>
                <a:cubicBezTo>
                  <a:pt x="1521137" y="536666"/>
                  <a:pt x="1570008" y="603931"/>
                  <a:pt x="1570008" y="603931"/>
                </a:cubicBezTo>
                <a:cubicBezTo>
                  <a:pt x="1600375" y="695032"/>
                  <a:pt x="1577174" y="640560"/>
                  <a:pt x="1656272" y="759207"/>
                </a:cubicBezTo>
                <a:lnTo>
                  <a:pt x="1690778" y="810965"/>
                </a:lnTo>
                <a:cubicBezTo>
                  <a:pt x="1764777" y="1032967"/>
                  <a:pt x="1750499" y="949428"/>
                  <a:pt x="1708031" y="1345803"/>
                </a:cubicBezTo>
                <a:cubicBezTo>
                  <a:pt x="1705822" y="1366420"/>
                  <a:pt x="1685027" y="1380308"/>
                  <a:pt x="1673525" y="1397561"/>
                </a:cubicBezTo>
                <a:cubicBezTo>
                  <a:pt x="1659492" y="1439659"/>
                  <a:pt x="1655212" y="1467632"/>
                  <a:pt x="1621766" y="1501078"/>
                </a:cubicBezTo>
                <a:cubicBezTo>
                  <a:pt x="1607104" y="1515740"/>
                  <a:pt x="1587261" y="1524082"/>
                  <a:pt x="1570008" y="1535584"/>
                </a:cubicBezTo>
                <a:cubicBezTo>
                  <a:pt x="1461107" y="1698933"/>
                  <a:pt x="1625651" y="1477265"/>
                  <a:pt x="1466491" y="1604595"/>
                </a:cubicBezTo>
                <a:cubicBezTo>
                  <a:pt x="1452290" y="1615956"/>
                  <a:pt x="1462098" y="1643494"/>
                  <a:pt x="1449238" y="1656354"/>
                </a:cubicBezTo>
                <a:cubicBezTo>
                  <a:pt x="1419914" y="1685678"/>
                  <a:pt x="1380227" y="1702361"/>
                  <a:pt x="1345721" y="1725365"/>
                </a:cubicBezTo>
                <a:cubicBezTo>
                  <a:pt x="1328468" y="1736867"/>
                  <a:pt x="1313634" y="1753314"/>
                  <a:pt x="1293963" y="1759871"/>
                </a:cubicBezTo>
                <a:cubicBezTo>
                  <a:pt x="1222533" y="1783681"/>
                  <a:pt x="1257336" y="1767036"/>
                  <a:pt x="1190446" y="1811629"/>
                </a:cubicBezTo>
                <a:cubicBezTo>
                  <a:pt x="1184695" y="1828882"/>
                  <a:pt x="1186053" y="1850528"/>
                  <a:pt x="1173193" y="1863388"/>
                </a:cubicBezTo>
                <a:cubicBezTo>
                  <a:pt x="1160333" y="1876248"/>
                  <a:pt x="1138150" y="1873477"/>
                  <a:pt x="1121434" y="1880641"/>
                </a:cubicBezTo>
                <a:cubicBezTo>
                  <a:pt x="1097795" y="1890772"/>
                  <a:pt x="1074477" y="1901914"/>
                  <a:pt x="1052423" y="1915146"/>
                </a:cubicBezTo>
                <a:cubicBezTo>
                  <a:pt x="1016862" y="1936483"/>
                  <a:pt x="988249" y="1971044"/>
                  <a:pt x="948906" y="1984158"/>
                </a:cubicBezTo>
                <a:cubicBezTo>
                  <a:pt x="817570" y="2027936"/>
                  <a:pt x="881055" y="2011530"/>
                  <a:pt x="759125" y="2035916"/>
                </a:cubicBezTo>
                <a:cubicBezTo>
                  <a:pt x="649857" y="2030165"/>
                  <a:pt x="540291" y="2028569"/>
                  <a:pt x="431321" y="2018663"/>
                </a:cubicBezTo>
                <a:cubicBezTo>
                  <a:pt x="396388" y="2015487"/>
                  <a:pt x="353083" y="1987970"/>
                  <a:pt x="327804" y="1966905"/>
                </a:cubicBezTo>
                <a:cubicBezTo>
                  <a:pt x="309060" y="1951285"/>
                  <a:pt x="294790" y="1930766"/>
                  <a:pt x="276046" y="1915146"/>
                </a:cubicBezTo>
                <a:cubicBezTo>
                  <a:pt x="260117" y="1901872"/>
                  <a:pt x="241540" y="1892143"/>
                  <a:pt x="224287" y="1880641"/>
                </a:cubicBezTo>
                <a:cubicBezTo>
                  <a:pt x="212785" y="1863388"/>
                  <a:pt x="198203" y="1847830"/>
                  <a:pt x="189782" y="1828882"/>
                </a:cubicBezTo>
                <a:cubicBezTo>
                  <a:pt x="175010" y="1795645"/>
                  <a:pt x="166778" y="1759871"/>
                  <a:pt x="155276" y="1725365"/>
                </a:cubicBezTo>
                <a:lnTo>
                  <a:pt x="138023" y="1673607"/>
                </a:lnTo>
                <a:lnTo>
                  <a:pt x="120770" y="1621848"/>
                </a:lnTo>
                <a:lnTo>
                  <a:pt x="103517" y="1570090"/>
                </a:lnTo>
                <a:cubicBezTo>
                  <a:pt x="68812" y="1188316"/>
                  <a:pt x="110606" y="1558497"/>
                  <a:pt x="51759" y="1225033"/>
                </a:cubicBezTo>
                <a:cubicBezTo>
                  <a:pt x="43701" y="1179373"/>
                  <a:pt x="40634" y="1132969"/>
                  <a:pt x="34506" y="1087010"/>
                </a:cubicBezTo>
                <a:cubicBezTo>
                  <a:pt x="-13114" y="729861"/>
                  <a:pt x="49445" y="1223775"/>
                  <a:pt x="0" y="828218"/>
                </a:cubicBezTo>
                <a:cubicBezTo>
                  <a:pt x="5751" y="690195"/>
                  <a:pt x="7048" y="551915"/>
                  <a:pt x="17253" y="414150"/>
                </a:cubicBezTo>
                <a:cubicBezTo>
                  <a:pt x="18596" y="396013"/>
                  <a:pt x="20305" y="373752"/>
                  <a:pt x="34506" y="362391"/>
                </a:cubicBezTo>
                <a:cubicBezTo>
                  <a:pt x="53022" y="347579"/>
                  <a:pt x="80513" y="350890"/>
                  <a:pt x="103517" y="345139"/>
                </a:cubicBezTo>
                <a:cubicBezTo>
                  <a:pt x="120770" y="333637"/>
                  <a:pt x="136328" y="319055"/>
                  <a:pt x="155276" y="310633"/>
                </a:cubicBezTo>
                <a:cubicBezTo>
                  <a:pt x="209281" y="286631"/>
                  <a:pt x="270449" y="273213"/>
                  <a:pt x="327804" y="258874"/>
                </a:cubicBezTo>
                <a:cubicBezTo>
                  <a:pt x="371424" y="229795"/>
                  <a:pt x="380302" y="217320"/>
                  <a:pt x="431321" y="207116"/>
                </a:cubicBezTo>
                <a:cubicBezTo>
                  <a:pt x="442600" y="204860"/>
                  <a:pt x="454325" y="207116"/>
                  <a:pt x="465827" y="207116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0046003" y="7767935"/>
            <a:ext cx="4584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latin typeface="+mj-lt"/>
                <a:cs typeface="Times New Roman" panose="02020603050405020304" pitchFamily="18" charset="0"/>
              </a:rPr>
              <a:t>[Pérez et al. 2003], [</a:t>
            </a:r>
            <a:r>
              <a:rPr lang="en-US" altLang="zh-CN" sz="2400" dirty="0">
                <a:latin typeface="+mj-lt"/>
                <a:cs typeface="Times New Roman" panose="02020603050405020304" pitchFamily="18" charset="0"/>
              </a:rPr>
              <a:t>Tao 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et al. 2014]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F6A3E903-66EB-0140-84F7-F48042F2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57218" y="6204306"/>
            <a:ext cx="12940226" cy="99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BE49333-B229-C546-9ED4-0477BD5B701B}"/>
              </a:ext>
            </a:extLst>
          </p:cNvPr>
          <p:cNvGrpSpPr/>
          <p:nvPr/>
        </p:nvGrpSpPr>
        <p:grpSpPr>
          <a:xfrm>
            <a:off x="6811144" y="6905089"/>
            <a:ext cx="3318924" cy="707805"/>
            <a:chOff x="6811144" y="6905089"/>
            <a:chExt cx="3318924" cy="70780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2F27C13-E00F-DD4F-A7BA-DAF1F2792FFB}"/>
                </a:ext>
              </a:extLst>
            </p:cNvPr>
            <p:cNvSpPr txBox="1"/>
            <p:nvPr/>
          </p:nvSpPr>
          <p:spPr>
            <a:xfrm>
              <a:off x="6811144" y="7074285"/>
              <a:ext cx="1045414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result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7863CEF-2A49-FD41-842C-D2480F514BA5}"/>
                </a:ext>
              </a:extLst>
            </p:cNvPr>
            <p:cNvSpPr txBox="1"/>
            <p:nvPr/>
          </p:nvSpPr>
          <p:spPr>
            <a:xfrm>
              <a:off x="8165619" y="7074285"/>
              <a:ext cx="1964449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background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422DAE49-AA53-7240-9DB0-CC31B731A2BA}"/>
                </a:ext>
              </a:extLst>
            </p:cNvPr>
            <p:cNvCxnSpPr>
              <a:cxnSpLocks/>
              <a:stCxn id="3" idx="0"/>
            </p:cNvCxnSpPr>
            <p:nvPr/>
          </p:nvCxnSpPr>
          <p:spPr>
            <a:xfrm flipV="1">
              <a:off x="7333851" y="6905089"/>
              <a:ext cx="293480" cy="16919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6B01743-EBD8-3F49-8712-628EA146C575}"/>
                </a:ext>
              </a:extLst>
            </p:cNvPr>
            <p:cNvCxnSpPr>
              <a:cxnSpLocks/>
              <a:stCxn id="17" idx="0"/>
            </p:cNvCxnSpPr>
            <p:nvPr/>
          </p:nvCxnSpPr>
          <p:spPr>
            <a:xfrm flipH="1" flipV="1">
              <a:off x="8459100" y="6943194"/>
              <a:ext cx="688744" cy="1310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EDAD450-472B-8143-8008-17F9F5F478A1}"/>
              </a:ext>
            </a:extLst>
          </p:cNvPr>
          <p:cNvGrpSpPr/>
          <p:nvPr/>
        </p:nvGrpSpPr>
        <p:grpSpPr>
          <a:xfrm>
            <a:off x="12427768" y="6922668"/>
            <a:ext cx="2177455" cy="690226"/>
            <a:chOff x="12427768" y="6922668"/>
            <a:chExt cx="2177455" cy="69022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EB9E1FC-5E2E-9149-BEAF-61C5509843D2}"/>
                </a:ext>
              </a:extLst>
            </p:cNvPr>
            <p:cNvSpPr txBox="1"/>
            <p:nvPr/>
          </p:nvSpPr>
          <p:spPr>
            <a:xfrm>
              <a:off x="12427768" y="7074285"/>
              <a:ext cx="1045414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result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857EF9-F6FF-7345-9AC8-B7DA2C733C15}"/>
                </a:ext>
              </a:extLst>
            </p:cNvPr>
            <p:cNvSpPr txBox="1"/>
            <p:nvPr/>
          </p:nvSpPr>
          <p:spPr>
            <a:xfrm>
              <a:off x="13473182" y="7074285"/>
              <a:ext cx="1132041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object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BD2DCC2-2783-4D4A-8658-44BF10EE7C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50475" y="6943194"/>
              <a:ext cx="204175" cy="25396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02B74CF-09AA-F741-AE35-35E8FC91B98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702181" y="6922668"/>
              <a:ext cx="337021" cy="27729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FFC33-252F-4646-A7A2-083636DB1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3</a:t>
            </a:fld>
            <a:endParaRPr lang="es-E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494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04"/>
    </mc:Choice>
    <mc:Fallback xmlns="">
      <p:transition spd="slow" advTm="45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21" grpId="0"/>
      <p:bldP spid="23" grpId="0"/>
      <p:bldP spid="26" grpId="0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F28D2-CCFB-604A-AA98-BB7963812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3429000"/>
            <a:ext cx="13167360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Manipulating Latent code/layer</a:t>
            </a:r>
            <a:br>
              <a:rPr lang="en-US" dirty="0"/>
            </a:br>
            <a:r>
              <a:rPr lang="en-US" dirty="0"/>
              <a:t>(channel analysis)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CB050F-C1B6-AF4C-95E1-F928A37B0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30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919884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E5465C9-2F06-5145-9C31-87E0327A7AC0}"/>
              </a:ext>
            </a:extLst>
          </p:cNvPr>
          <p:cNvGrpSpPr/>
          <p:nvPr/>
        </p:nvGrpSpPr>
        <p:grpSpPr>
          <a:xfrm>
            <a:off x="5145508" y="3235273"/>
            <a:ext cx="3142600" cy="3032287"/>
            <a:chOff x="4132002" y="2845578"/>
            <a:chExt cx="2182361" cy="210575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17A89F7-D0F2-9F47-9451-81020A15E5F3}"/>
                </a:ext>
              </a:extLst>
            </p:cNvPr>
            <p:cNvGrpSpPr/>
            <p:nvPr/>
          </p:nvGrpSpPr>
          <p:grpSpPr>
            <a:xfrm>
              <a:off x="4202000" y="3921294"/>
              <a:ext cx="1543680" cy="1030039"/>
              <a:chOff x="4202000" y="3921294"/>
              <a:chExt cx="1543680" cy="103003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0249F121-186E-3547-A086-D5C665F5B1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31280" y="3921294"/>
                <a:ext cx="914400" cy="914400"/>
              </a:xfrm>
              <a:prstGeom prst="rect">
                <a:avLst/>
              </a:prstGeom>
              <a:scene3d>
                <a:camera prst="isometricOffAxis1Left"/>
                <a:lightRig rig="threePt" dir="t"/>
              </a:scene3d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CE115FB-06FC-9546-9573-E3BB7EBAEB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11939" y="3941404"/>
                <a:ext cx="914400" cy="914400"/>
              </a:xfrm>
              <a:prstGeom prst="rect">
                <a:avLst/>
              </a:prstGeom>
              <a:scene3d>
                <a:camera prst="isometricOffAxis1Left"/>
                <a:lightRig rig="threePt" dir="t"/>
              </a:scene3d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C6D541A-C43C-F445-843F-CAE2B64AF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71820" y="3961558"/>
                <a:ext cx="914400" cy="914400"/>
              </a:xfrm>
              <a:prstGeom prst="rect">
                <a:avLst/>
              </a:prstGeom>
              <a:scene3d>
                <a:camera prst="isometricOffAxis1Left"/>
                <a:lightRig rig="threePt" dir="t"/>
              </a:scene3d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F0D7E7C-44CD-0A4F-AEC3-4B9FB2D5C3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48284" y="3984473"/>
                <a:ext cx="914400" cy="914400"/>
              </a:xfrm>
              <a:prstGeom prst="rect">
                <a:avLst/>
              </a:prstGeom>
              <a:scene3d>
                <a:camera prst="isometricOffAxis1Left"/>
                <a:lightRig rig="threePt" dir="t"/>
              </a:scene3d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265F91C-EB13-B54F-8190-5C28B79EF2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24748" y="4010126"/>
                <a:ext cx="914400" cy="914400"/>
              </a:xfrm>
              <a:prstGeom prst="rect">
                <a:avLst/>
              </a:prstGeom>
              <a:scene3d>
                <a:camera prst="isometricOffAxis1Left"/>
                <a:lightRig rig="threePt" dir="t"/>
              </a:scene3d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D2D47A5-35FD-2849-BFAF-E138B16326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02000" y="4036933"/>
                <a:ext cx="914400" cy="914400"/>
              </a:xfrm>
              <a:prstGeom prst="rect">
                <a:avLst/>
              </a:prstGeom>
              <a:scene3d>
                <a:camera prst="isometricOffAxis1Left"/>
                <a:lightRig rig="threePt" dir="t"/>
              </a:scene3d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F0A30EB-ADDB-FE4D-96EE-0771DAAA6D5D}"/>
                </a:ext>
              </a:extLst>
            </p:cNvPr>
            <p:cNvSpPr txBox="1"/>
            <p:nvPr/>
          </p:nvSpPr>
          <p:spPr>
            <a:xfrm>
              <a:off x="4132002" y="2845578"/>
              <a:ext cx="2182361" cy="662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Each </a:t>
              </a:r>
              <a:r>
                <a:rPr lang="en-US" altLang="zh-CN" sz="2800" dirty="0"/>
                <a:t>layer</a:t>
              </a:r>
              <a:r>
                <a:rPr lang="en-US" sz="2800" dirty="0"/>
                <a:t> </a:t>
              </a:r>
              <a:r>
                <a:rPr lang="en-US" altLang="zh-CN" sz="2800" dirty="0"/>
                <a:t>consists</a:t>
              </a:r>
              <a:r>
                <a:rPr lang="zh-CN" altLang="en-US" sz="2800" dirty="0"/>
                <a:t> </a:t>
              </a:r>
              <a:r>
                <a:rPr lang="en-US" altLang="zh-CN" sz="2800" dirty="0"/>
                <a:t>of</a:t>
              </a:r>
              <a:r>
                <a:rPr lang="zh-CN" altLang="en-US" sz="2800" dirty="0"/>
                <a:t> </a:t>
              </a:r>
              <a:r>
                <a:rPr lang="en-US" sz="2800" dirty="0"/>
                <a:t>a set of </a:t>
              </a:r>
              <a:r>
                <a:rPr lang="en-US" altLang="zh-CN" sz="2800" dirty="0"/>
                <a:t>neurons</a:t>
              </a:r>
              <a:endParaRPr lang="en-US" sz="2800" dirty="0"/>
            </a:p>
          </p:txBody>
        </p:sp>
      </p:grpSp>
      <p:sp>
        <p:nvSpPr>
          <p:cNvPr id="13" name="Curved Down Arrow 12">
            <a:extLst>
              <a:ext uri="{FF2B5EF4-FFF2-40B4-BE49-F238E27FC236}">
                <a16:creationId xmlns:a16="http://schemas.microsoft.com/office/drawing/2014/main" id="{87182306-E81E-9D47-9818-D5DCEF8A96F5}"/>
              </a:ext>
            </a:extLst>
          </p:cNvPr>
          <p:cNvSpPr/>
          <p:nvPr/>
        </p:nvSpPr>
        <p:spPr>
          <a:xfrm>
            <a:off x="5778724" y="4024600"/>
            <a:ext cx="645904" cy="211940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D264F04-7CEF-B548-8645-C8EC671ECC0D}"/>
              </a:ext>
            </a:extLst>
          </p:cNvPr>
          <p:cNvGrpSpPr/>
          <p:nvPr/>
        </p:nvGrpSpPr>
        <p:grpSpPr>
          <a:xfrm>
            <a:off x="6102534" y="2565505"/>
            <a:ext cx="5884155" cy="4806500"/>
            <a:chOff x="4796603" y="2380461"/>
            <a:chExt cx="4086219" cy="333784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419C0F8-2D1E-2840-912E-A5261B0A9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75342" y="2939414"/>
              <a:ext cx="2707480" cy="2778894"/>
            </a:xfrm>
            <a:prstGeom prst="rect">
              <a:avLst/>
            </a:prstGeom>
            <a:scene3d>
              <a:camera prst="isometricOffAxis1Left"/>
              <a:lightRig rig="threePt" dir="t"/>
            </a:scene3d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0F31B97-281F-BD45-9E6D-7A91EA64BDD8}"/>
                </a:ext>
              </a:extLst>
            </p:cNvPr>
            <p:cNvSpPr/>
            <p:nvPr/>
          </p:nvSpPr>
          <p:spPr>
            <a:xfrm>
              <a:off x="5644687" y="3403172"/>
              <a:ext cx="1828800" cy="1828800"/>
            </a:xfrm>
            <a:prstGeom prst="rect">
              <a:avLst/>
            </a:prstGeom>
            <a:solidFill>
              <a:srgbClr val="D0D000">
                <a:alpha val="65000"/>
              </a:srgbClr>
            </a:solidFill>
            <a:scene3d>
              <a:camera prst="isometricOffAxis1Left"/>
              <a:lightRig rig="sunrise" dir="t"/>
            </a:scene3d>
            <a:sp3d extrusionH="119380" contourW="12700">
              <a:extrusionClr>
                <a:srgbClr val="FFFF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4F3E590-E185-4C48-87A6-7B3105FD7EA8}"/>
                </a:ext>
              </a:extLst>
            </p:cNvPr>
            <p:cNvSpPr/>
            <p:nvPr/>
          </p:nvSpPr>
          <p:spPr>
            <a:xfrm>
              <a:off x="5249573" y="3665639"/>
              <a:ext cx="1371600" cy="1371600"/>
            </a:xfrm>
            <a:prstGeom prst="rect">
              <a:avLst/>
            </a:prstGeom>
            <a:solidFill>
              <a:srgbClr val="D0D000">
                <a:alpha val="65000"/>
              </a:srgbClr>
            </a:solidFill>
            <a:scene3d>
              <a:camera prst="isometricOffAxis1Left"/>
              <a:lightRig rig="sunrise" dir="t"/>
            </a:scene3d>
            <a:sp3d extrusionH="228600" contourW="12700">
              <a:extrusionClr>
                <a:srgbClr val="FFFF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20FD1BC-56EB-0C49-8ACB-5CCA7186C6F3}"/>
                </a:ext>
              </a:extLst>
            </p:cNvPr>
            <p:cNvSpPr/>
            <p:nvPr/>
          </p:nvSpPr>
          <p:spPr>
            <a:xfrm>
              <a:off x="4796603" y="3858962"/>
              <a:ext cx="1143000" cy="1143000"/>
            </a:xfrm>
            <a:prstGeom prst="rect">
              <a:avLst/>
            </a:prstGeom>
            <a:solidFill>
              <a:srgbClr val="D0D000">
                <a:alpha val="65000"/>
              </a:srgbClr>
            </a:solidFill>
            <a:scene3d>
              <a:camera prst="isometricOffAxis1Left"/>
              <a:lightRig rig="sunrise" dir="t"/>
            </a:scene3d>
            <a:sp3d extrusionH="302260" contourW="12700">
              <a:extrusionClr>
                <a:srgbClr val="FFFF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C9B5F86-4A9D-A74E-81CE-D5115285EF7D}"/>
                </a:ext>
              </a:extLst>
            </p:cNvPr>
            <p:cNvSpPr txBox="1"/>
            <p:nvPr/>
          </p:nvSpPr>
          <p:spPr>
            <a:xfrm>
              <a:off x="6939580" y="2380461"/>
              <a:ext cx="1943242" cy="363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/>
                <a:t>Output</a:t>
              </a:r>
              <a:r>
                <a:rPr lang="zh-CN" altLang="en-US" sz="2800" dirty="0"/>
                <a:t> </a:t>
              </a:r>
              <a:r>
                <a:rPr lang="en-US" altLang="zh-CN" sz="2800" dirty="0"/>
                <a:t>image</a:t>
              </a:r>
              <a:endParaRPr lang="en-US" sz="2800" b="1" i="1" dirty="0"/>
            </a:p>
          </p:txBody>
        </p:sp>
        <p:sp>
          <p:nvSpPr>
            <p:cNvPr id="21" name="Curved Down Arrow 20">
              <a:extLst>
                <a:ext uri="{FF2B5EF4-FFF2-40B4-BE49-F238E27FC236}">
                  <a16:creationId xmlns:a16="http://schemas.microsoft.com/office/drawing/2014/main" id="{5BB83374-6352-B34C-B5B3-CE7F476F522E}"/>
                </a:ext>
              </a:extLst>
            </p:cNvPr>
            <p:cNvSpPr/>
            <p:nvPr/>
          </p:nvSpPr>
          <p:spPr>
            <a:xfrm>
              <a:off x="5162792" y="3152844"/>
              <a:ext cx="448544" cy="147181"/>
            </a:xfrm>
            <a:prstGeom prst="curved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22" name="Curved Down Arrow 21">
              <a:extLst>
                <a:ext uri="{FF2B5EF4-FFF2-40B4-BE49-F238E27FC236}">
                  <a16:creationId xmlns:a16="http://schemas.microsoft.com/office/drawing/2014/main" id="{06BC1022-7A0E-0A43-949C-F4DC7F20A0D9}"/>
                </a:ext>
              </a:extLst>
            </p:cNvPr>
            <p:cNvSpPr/>
            <p:nvPr/>
          </p:nvSpPr>
          <p:spPr>
            <a:xfrm>
              <a:off x="5753848" y="2911967"/>
              <a:ext cx="448544" cy="147181"/>
            </a:xfrm>
            <a:prstGeom prst="curved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23" name="Curved Down Arrow 22">
              <a:extLst>
                <a:ext uri="{FF2B5EF4-FFF2-40B4-BE49-F238E27FC236}">
                  <a16:creationId xmlns:a16="http://schemas.microsoft.com/office/drawing/2014/main" id="{917D45EA-AD62-634A-8338-BC86074737C5}"/>
                </a:ext>
              </a:extLst>
            </p:cNvPr>
            <p:cNvSpPr/>
            <p:nvPr/>
          </p:nvSpPr>
          <p:spPr>
            <a:xfrm>
              <a:off x="6344902" y="2671090"/>
              <a:ext cx="448544" cy="147181"/>
            </a:xfrm>
            <a:prstGeom prst="curved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49E6117-6C57-DA49-A16A-31E563EF0B8D}"/>
                </a:ext>
              </a:extLst>
            </p:cNvPr>
            <p:cNvSpPr txBox="1"/>
            <p:nvPr/>
          </p:nvSpPr>
          <p:spPr>
            <a:xfrm>
              <a:off x="5223183" y="3614406"/>
              <a:ext cx="1397990" cy="363347"/>
            </a:xfrm>
            <a:prstGeom prst="rect">
              <a:avLst/>
            </a:prstGeom>
            <a:noFill/>
            <a:scene3d>
              <a:camera prst="isometricOffAxis1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width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BE8EBC4-8CB4-B14F-B7E6-CC53E55D6756}"/>
                </a:ext>
              </a:extLst>
            </p:cNvPr>
            <p:cNvSpPr txBox="1"/>
            <p:nvPr/>
          </p:nvSpPr>
          <p:spPr>
            <a:xfrm rot="16200000">
              <a:off x="5708907" y="4299976"/>
              <a:ext cx="880533" cy="36334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height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8BC0CD0-FF63-0148-8119-F040844E905B}"/>
              </a:ext>
            </a:extLst>
          </p:cNvPr>
          <p:cNvGrpSpPr/>
          <p:nvPr/>
        </p:nvGrpSpPr>
        <p:grpSpPr>
          <a:xfrm>
            <a:off x="402432" y="5294486"/>
            <a:ext cx="2519688" cy="954107"/>
            <a:chOff x="402432" y="5294486"/>
            <a:chExt cx="2519688" cy="95410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FE6E17C-3585-6D45-91A9-E6CD974D2FEF}"/>
                </a:ext>
              </a:extLst>
            </p:cNvPr>
            <p:cNvSpPr/>
            <p:nvPr/>
          </p:nvSpPr>
          <p:spPr>
            <a:xfrm>
              <a:off x="2731574" y="5809304"/>
              <a:ext cx="131674" cy="131674"/>
            </a:xfrm>
            <a:prstGeom prst="rect">
              <a:avLst/>
            </a:prstGeom>
            <a:solidFill>
              <a:srgbClr val="00B0F0"/>
            </a:solidFill>
            <a:scene3d>
              <a:camera prst="isometricOffAxis1Left"/>
              <a:lightRig rig="sunrise" dir="t"/>
            </a:scene3d>
            <a:sp3d extrusionH="685800" contourW="12700">
              <a:extrusionClr>
                <a:srgbClr val="0070C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E81E4-9ED5-CE45-A6CF-7DE676ACAE30}"/>
                </a:ext>
              </a:extLst>
            </p:cNvPr>
            <p:cNvSpPr txBox="1"/>
            <p:nvPr/>
          </p:nvSpPr>
          <p:spPr>
            <a:xfrm>
              <a:off x="402432" y="5294486"/>
              <a:ext cx="25196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Input: random vector </a:t>
              </a:r>
              <a:r>
                <a:rPr lang="en-US" sz="2800" b="1" i="1" dirty="0"/>
                <a:t>z</a:t>
              </a:r>
            </a:p>
          </p:txBody>
        </p:sp>
        <p:sp>
          <p:nvSpPr>
            <p:cNvPr id="32" name="Right Arrow 31">
              <a:extLst>
                <a:ext uri="{FF2B5EF4-FFF2-40B4-BE49-F238E27FC236}">
                  <a16:creationId xmlns:a16="http://schemas.microsoft.com/office/drawing/2014/main" id="{639FFF41-0745-DE47-8F10-4FD8FD5D74F7}"/>
                </a:ext>
              </a:extLst>
            </p:cNvPr>
            <p:cNvSpPr/>
            <p:nvPr/>
          </p:nvSpPr>
          <p:spPr>
            <a:xfrm>
              <a:off x="1788597" y="5852383"/>
              <a:ext cx="845311" cy="156869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D04AC01-639A-1F41-9BCE-A747A9A064B6}"/>
              </a:ext>
            </a:extLst>
          </p:cNvPr>
          <p:cNvGrpSpPr/>
          <p:nvPr/>
        </p:nvGrpSpPr>
        <p:grpSpPr>
          <a:xfrm>
            <a:off x="3225363" y="5065186"/>
            <a:ext cx="802225" cy="860753"/>
            <a:chOff x="3225363" y="5065186"/>
            <a:chExt cx="802225" cy="86075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FA8AFBD-3A93-8647-B908-AE791B1BEBB2}"/>
                </a:ext>
              </a:extLst>
            </p:cNvPr>
            <p:cNvSpPr/>
            <p:nvPr/>
          </p:nvSpPr>
          <p:spPr>
            <a:xfrm>
              <a:off x="3698404" y="5596755"/>
              <a:ext cx="329184" cy="329184"/>
            </a:xfrm>
            <a:prstGeom prst="rect">
              <a:avLst/>
            </a:prstGeom>
            <a:solidFill>
              <a:srgbClr val="D0D000">
                <a:alpha val="65000"/>
              </a:srgbClr>
            </a:solidFill>
            <a:scene3d>
              <a:camera prst="isometricOffAxis1Left"/>
              <a:lightRig rig="sunrise" dir="t"/>
            </a:scene3d>
            <a:sp3d extrusionH="685800" contourW="12700">
              <a:extrusionClr>
                <a:srgbClr val="FFFF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33" name="Curved Down Arrow 32">
              <a:extLst>
                <a:ext uri="{FF2B5EF4-FFF2-40B4-BE49-F238E27FC236}">
                  <a16:creationId xmlns:a16="http://schemas.microsoft.com/office/drawing/2014/main" id="{6B44A015-A663-C340-971A-530C8BBC0007}"/>
                </a:ext>
              </a:extLst>
            </p:cNvPr>
            <p:cNvSpPr/>
            <p:nvPr/>
          </p:nvSpPr>
          <p:spPr>
            <a:xfrm>
              <a:off x="3225363" y="5065186"/>
              <a:ext cx="645904" cy="211940"/>
            </a:xfrm>
            <a:prstGeom prst="curved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34872E5-B8F2-864F-8782-FCA7949D2A81}"/>
              </a:ext>
            </a:extLst>
          </p:cNvPr>
          <p:cNvGrpSpPr/>
          <p:nvPr/>
        </p:nvGrpSpPr>
        <p:grpSpPr>
          <a:xfrm>
            <a:off x="4076483" y="4718326"/>
            <a:ext cx="1258480" cy="1341317"/>
            <a:chOff x="4076483" y="4718326"/>
            <a:chExt cx="1258480" cy="134131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49A0CFD-2ED6-4942-852B-FA9E08ADD309}"/>
                </a:ext>
              </a:extLst>
            </p:cNvPr>
            <p:cNvSpPr/>
            <p:nvPr/>
          </p:nvSpPr>
          <p:spPr>
            <a:xfrm>
              <a:off x="4544921" y="5269601"/>
              <a:ext cx="790042" cy="790042"/>
            </a:xfrm>
            <a:prstGeom prst="rect">
              <a:avLst/>
            </a:prstGeom>
            <a:solidFill>
              <a:srgbClr val="D0D000">
                <a:alpha val="65000"/>
              </a:srgbClr>
            </a:solidFill>
            <a:scene3d>
              <a:camera prst="isometricOffAxis1Left"/>
              <a:lightRig rig="sunrise" dir="t"/>
            </a:scene3d>
            <a:sp3d extrusionH="533400" contourW="12700">
              <a:extrusionClr>
                <a:srgbClr val="FFFF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34" name="Curved Down Arrow 33">
              <a:extLst>
                <a:ext uri="{FF2B5EF4-FFF2-40B4-BE49-F238E27FC236}">
                  <a16:creationId xmlns:a16="http://schemas.microsoft.com/office/drawing/2014/main" id="{5F5E9061-4439-9C4E-AEF8-AE76FAEAE532}"/>
                </a:ext>
              </a:extLst>
            </p:cNvPr>
            <p:cNvSpPr/>
            <p:nvPr/>
          </p:nvSpPr>
          <p:spPr>
            <a:xfrm>
              <a:off x="4076483" y="4718326"/>
              <a:ext cx="645904" cy="211940"/>
            </a:xfrm>
            <a:prstGeom prst="curved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9511393-99A5-4145-808C-8C1CDC212887}"/>
              </a:ext>
            </a:extLst>
          </p:cNvPr>
          <p:cNvGrpSpPr/>
          <p:nvPr/>
        </p:nvGrpSpPr>
        <p:grpSpPr>
          <a:xfrm>
            <a:off x="4927604" y="4371462"/>
            <a:ext cx="1632130" cy="1901948"/>
            <a:chOff x="4927604" y="4371462"/>
            <a:chExt cx="1632130" cy="190194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025C7C6-9060-024C-9286-ADBC78B7C91A}"/>
                </a:ext>
              </a:extLst>
            </p:cNvPr>
            <p:cNvSpPr/>
            <p:nvPr/>
          </p:nvSpPr>
          <p:spPr>
            <a:xfrm>
              <a:off x="5242998" y="4956674"/>
              <a:ext cx="1316736" cy="1316736"/>
            </a:xfrm>
            <a:prstGeom prst="rect">
              <a:avLst/>
            </a:prstGeom>
            <a:solidFill>
              <a:srgbClr val="D0D000">
                <a:alpha val="65000"/>
              </a:srgbClr>
            </a:solidFill>
            <a:scene3d>
              <a:camera prst="isometricOffAxis1Left"/>
              <a:lightRig rig="sunrise" dir="t"/>
            </a:scene3d>
            <a:sp3d extrusionH="457200" contourW="12700">
              <a:extrusionClr>
                <a:srgbClr val="FFFF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35" name="Curved Down Arrow 34">
              <a:extLst>
                <a:ext uri="{FF2B5EF4-FFF2-40B4-BE49-F238E27FC236}">
                  <a16:creationId xmlns:a16="http://schemas.microsoft.com/office/drawing/2014/main" id="{0E6F716E-27C4-6547-9469-B32BE6CCBE22}"/>
                </a:ext>
              </a:extLst>
            </p:cNvPr>
            <p:cNvSpPr/>
            <p:nvPr/>
          </p:nvSpPr>
          <p:spPr>
            <a:xfrm>
              <a:off x="4927604" y="4371462"/>
              <a:ext cx="645904" cy="211940"/>
            </a:xfrm>
            <a:prstGeom prst="curved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E388901-5C32-324C-91CB-EC0B8B7B6E4E}"/>
              </a:ext>
            </a:extLst>
          </p:cNvPr>
          <p:cNvGrpSpPr/>
          <p:nvPr/>
        </p:nvGrpSpPr>
        <p:grpSpPr>
          <a:xfrm>
            <a:off x="5928597" y="4752457"/>
            <a:ext cx="3898771" cy="2785375"/>
            <a:chOff x="4675814" y="3899178"/>
            <a:chExt cx="2707480" cy="1934288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6BB3996-439C-D943-B524-006A30063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883766" y="3899178"/>
              <a:ext cx="1155700" cy="1155700"/>
            </a:xfrm>
            <a:prstGeom prst="rect">
              <a:avLst/>
            </a:prstGeom>
          </p:spPr>
        </p:pic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4DAD01A3-41AD-6F43-BA63-052F2C13899B}"/>
                </a:ext>
              </a:extLst>
            </p:cNvPr>
            <p:cNvSpPr/>
            <p:nvPr/>
          </p:nvSpPr>
          <p:spPr>
            <a:xfrm>
              <a:off x="5057422" y="5046133"/>
              <a:ext cx="801511" cy="296311"/>
            </a:xfrm>
            <a:custGeom>
              <a:avLst/>
              <a:gdLst>
                <a:gd name="connsiteX0" fmla="*/ 0 w 801511"/>
                <a:gd name="connsiteY0" fmla="*/ 0 h 417760"/>
                <a:gd name="connsiteX1" fmla="*/ 395111 w 801511"/>
                <a:gd name="connsiteY1" fmla="*/ 417689 h 417760"/>
                <a:gd name="connsiteX2" fmla="*/ 801511 w 801511"/>
                <a:gd name="connsiteY2" fmla="*/ 33867 h 417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1511" h="417760">
                  <a:moveTo>
                    <a:pt x="0" y="0"/>
                  </a:moveTo>
                  <a:cubicBezTo>
                    <a:pt x="130763" y="206022"/>
                    <a:pt x="261526" y="412044"/>
                    <a:pt x="395111" y="417689"/>
                  </a:cubicBezTo>
                  <a:cubicBezTo>
                    <a:pt x="528696" y="423334"/>
                    <a:pt x="728133" y="94074"/>
                    <a:pt x="801511" y="33867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24F0133-C975-3A4F-B605-2DE379AC35A9}"/>
                </a:ext>
              </a:extLst>
            </p:cNvPr>
            <p:cNvSpPr txBox="1"/>
            <p:nvPr/>
          </p:nvSpPr>
          <p:spPr>
            <a:xfrm>
              <a:off x="4675814" y="5470119"/>
              <a:ext cx="2707480" cy="363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Examine each </a:t>
              </a:r>
              <a:r>
                <a:rPr lang="en-US" altLang="zh-CN" sz="2800" dirty="0"/>
                <a:t>neuron</a:t>
              </a:r>
              <a:endParaRPr lang="en-US" sz="2800" dirty="0"/>
            </a:p>
          </p:txBody>
        </p:sp>
      </p:grpSp>
      <p:sp>
        <p:nvSpPr>
          <p:cNvPr id="45" name="Title 1">
            <a:extLst>
              <a:ext uri="{FF2B5EF4-FFF2-40B4-BE49-F238E27FC236}">
                <a16:creationId xmlns:a16="http://schemas.microsoft.com/office/drawing/2014/main" id="{B226487A-CEEC-9B4C-BE63-2CFC478F5F47}"/>
              </a:ext>
            </a:extLst>
          </p:cNvPr>
          <p:cNvSpPr txBox="1">
            <a:spLocks/>
          </p:cNvSpPr>
          <p:nvPr/>
        </p:nvSpPr>
        <p:spPr>
          <a:xfrm>
            <a:off x="0" y="481966"/>
            <a:ext cx="14630400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400" dirty="0"/>
              <a:t>Understanding</a:t>
            </a:r>
            <a:r>
              <a:rPr lang="zh-CN" altLang="en-US" sz="6400" dirty="0"/>
              <a:t> </a:t>
            </a:r>
            <a:r>
              <a:rPr lang="en-US" altLang="zh-CN" sz="6400" dirty="0"/>
              <a:t>a</a:t>
            </a:r>
            <a:r>
              <a:rPr lang="zh-CN" altLang="en-US" sz="6400" dirty="0"/>
              <a:t> </a:t>
            </a:r>
            <a:r>
              <a:rPr lang="en-US" altLang="zh-CN" sz="6400" dirty="0"/>
              <a:t>Generator</a:t>
            </a:r>
            <a:endParaRPr lang="en-US" sz="6400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9581AEA-5DFE-8844-96FF-55F096EA3F02}"/>
              </a:ext>
            </a:extLst>
          </p:cNvPr>
          <p:cNvGrpSpPr/>
          <p:nvPr/>
        </p:nvGrpSpPr>
        <p:grpSpPr>
          <a:xfrm>
            <a:off x="4146848" y="6429045"/>
            <a:ext cx="4084870" cy="1592531"/>
            <a:chOff x="4146848" y="6429045"/>
            <a:chExt cx="4084870" cy="1592531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747D949C-C0CD-EB45-97A4-B193ADBB3D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76114" y="6429045"/>
              <a:ext cx="0" cy="114349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C5137FD-26E4-BF4B-A399-52A451C147C6}"/>
                </a:ext>
              </a:extLst>
            </p:cNvPr>
            <p:cNvSpPr txBox="1"/>
            <p:nvPr/>
          </p:nvSpPr>
          <p:spPr>
            <a:xfrm>
              <a:off x="4146848" y="7482967"/>
              <a:ext cx="4084870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What happens inside?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4DC59B8E-81B6-8349-B91E-210B3EE2DBCB}"/>
              </a:ext>
            </a:extLst>
          </p:cNvPr>
          <p:cNvSpPr txBox="1"/>
          <p:nvPr/>
        </p:nvSpPr>
        <p:spPr>
          <a:xfrm>
            <a:off x="6917690" y="7706380"/>
            <a:ext cx="7712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800" dirty="0"/>
              <a:t> </a:t>
            </a:r>
            <a:r>
              <a:rPr lang="en-US" altLang="zh-CN" sz="2800" dirty="0"/>
              <a:t>Progressive</a:t>
            </a:r>
            <a:r>
              <a:rPr lang="zh-CN" altLang="en-US" sz="2800" dirty="0"/>
              <a:t> </a:t>
            </a:r>
            <a:r>
              <a:rPr lang="en-US" altLang="zh-CN" sz="2800" dirty="0"/>
              <a:t>GANs</a:t>
            </a:r>
            <a:r>
              <a:rPr lang="zh-CN" altLang="en-US" sz="2800" dirty="0"/>
              <a:t> </a:t>
            </a:r>
            <a:r>
              <a:rPr lang="en-US" altLang="zh-CN" sz="2800" dirty="0"/>
              <a:t>[</a:t>
            </a:r>
            <a:r>
              <a:rPr lang="en-US" sz="2800" dirty="0" err="1"/>
              <a:t>Karras</a:t>
            </a:r>
            <a:r>
              <a:rPr lang="en-US" sz="2800" dirty="0"/>
              <a:t> et al</a:t>
            </a:r>
            <a:r>
              <a:rPr lang="en-US" altLang="zh-CN" sz="2800" dirty="0"/>
              <a:t>.</a:t>
            </a:r>
            <a:r>
              <a:rPr lang="en-US" sz="2800" dirty="0"/>
              <a:t> 201</a:t>
            </a:r>
            <a:r>
              <a:rPr lang="en-US" altLang="zh-CN" sz="2800" dirty="0"/>
              <a:t>8]</a:t>
            </a:r>
            <a:endParaRPr lang="en-US" sz="28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5AD4C35-C626-1D40-B493-013EF04AAAF9}"/>
              </a:ext>
            </a:extLst>
          </p:cNvPr>
          <p:cNvSpPr txBox="1"/>
          <p:nvPr/>
        </p:nvSpPr>
        <p:spPr>
          <a:xfrm>
            <a:off x="433503" y="1727289"/>
            <a:ext cx="47120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/>
              <a:t>Each</a:t>
            </a:r>
            <a:r>
              <a:rPr lang="zh-CN" altLang="en-US" sz="2800" dirty="0"/>
              <a:t> </a:t>
            </a:r>
            <a:r>
              <a:rPr lang="en-US" altLang="zh-CN" sz="2800" dirty="0"/>
              <a:t>step: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pPr algn="ctr"/>
            <a:r>
              <a:rPr lang="en-US" altLang="zh-CN" sz="2800" dirty="0"/>
              <a:t>Increases</a:t>
            </a:r>
            <a:r>
              <a:rPr lang="zh-CN" altLang="en-US" sz="2800" dirty="0"/>
              <a:t> </a:t>
            </a:r>
            <a:r>
              <a:rPr lang="en-US" altLang="zh-CN" sz="2800" dirty="0"/>
              <a:t>spatial</a:t>
            </a:r>
            <a:r>
              <a:rPr lang="zh-CN" altLang="en-US" sz="2800" dirty="0"/>
              <a:t> </a:t>
            </a:r>
            <a:r>
              <a:rPr lang="en-US" sz="2800" dirty="0"/>
              <a:t>resolution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A234F5-D096-954E-8FC1-C2475B8B2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31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4205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625E-6 -8.64198E-7 L 0.19401 -0.0084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01" y="-42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5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72FC1E-E0F6-E743-B52B-C65EE635C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08" y="1828800"/>
            <a:ext cx="12975336" cy="693051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8F98077-3A75-9343-A778-70B281D5A96C}"/>
              </a:ext>
            </a:extLst>
          </p:cNvPr>
          <p:cNvSpPr txBox="1">
            <a:spLocks/>
          </p:cNvSpPr>
          <p:nvPr/>
        </p:nvSpPr>
        <p:spPr>
          <a:xfrm>
            <a:off x="0" y="481966"/>
            <a:ext cx="14630400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400" dirty="0"/>
              <a:t>Which </a:t>
            </a:r>
            <a:r>
              <a:rPr lang="en-US" altLang="zh-CN" sz="6400" dirty="0"/>
              <a:t>neurons</a:t>
            </a:r>
            <a:r>
              <a:rPr lang="zh-CN" altLang="en-US" sz="6400" dirty="0"/>
              <a:t> </a:t>
            </a:r>
            <a:r>
              <a:rPr lang="en-US" altLang="zh-CN" sz="6400" b="1" dirty="0"/>
              <a:t>correlate</a:t>
            </a:r>
            <a:r>
              <a:rPr lang="zh-CN" altLang="en-US" sz="6400" dirty="0"/>
              <a:t> </a:t>
            </a:r>
            <a:r>
              <a:rPr lang="en-US" altLang="zh-CN" sz="6400" dirty="0"/>
              <a:t>to</a:t>
            </a:r>
            <a:r>
              <a:rPr lang="zh-CN" altLang="en-US" sz="6400" dirty="0"/>
              <a:t> </a:t>
            </a:r>
            <a:r>
              <a:rPr lang="en-US" altLang="zh-CN" sz="6400" dirty="0"/>
              <a:t>an</a:t>
            </a:r>
            <a:r>
              <a:rPr lang="zh-CN" altLang="en-US" sz="6400" dirty="0"/>
              <a:t> </a:t>
            </a:r>
            <a:r>
              <a:rPr lang="en-US" altLang="zh-CN" sz="6400" dirty="0"/>
              <a:t>object</a:t>
            </a:r>
            <a:r>
              <a:rPr lang="zh-CN" altLang="en-US" sz="6400" dirty="0"/>
              <a:t> </a:t>
            </a:r>
            <a:r>
              <a:rPr lang="en-US" altLang="zh-CN" sz="6400" dirty="0"/>
              <a:t>class?</a:t>
            </a:r>
            <a:endParaRPr lang="en-US" sz="6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CA52F4-18E8-B34A-A68C-6FF8B1B81230}"/>
              </a:ext>
            </a:extLst>
          </p:cNvPr>
          <p:cNvSpPr txBox="1"/>
          <p:nvPr/>
        </p:nvSpPr>
        <p:spPr>
          <a:xfrm>
            <a:off x="2040648" y="7706380"/>
            <a:ext cx="12589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dirty="0"/>
              <a:t>[</a:t>
            </a:r>
            <a:r>
              <a:rPr lang="en-US" altLang="zh-CN" sz="2800" dirty="0" err="1"/>
              <a:t>Bau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altLang="zh-CN" sz="2800" dirty="0"/>
              <a:t>Zhu,</a:t>
            </a:r>
            <a:r>
              <a:rPr lang="zh-CN" altLang="en-US" sz="2800" dirty="0"/>
              <a:t> </a:t>
            </a:r>
            <a:r>
              <a:rPr lang="en-US" altLang="zh-CN" sz="2800" dirty="0" err="1"/>
              <a:t>Strobelt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altLang="zh-CN" sz="2800" dirty="0"/>
              <a:t>Zhou,</a:t>
            </a:r>
            <a:r>
              <a:rPr lang="zh-CN" altLang="en-US" sz="2800" dirty="0"/>
              <a:t> </a:t>
            </a:r>
            <a:r>
              <a:rPr lang="en-US" altLang="zh-CN" sz="2800" dirty="0"/>
              <a:t>Tenenbaum,</a:t>
            </a:r>
            <a:r>
              <a:rPr lang="zh-CN" altLang="en-US" sz="2800" dirty="0"/>
              <a:t> </a:t>
            </a:r>
            <a:r>
              <a:rPr lang="en-US" altLang="zh-CN" sz="2800" dirty="0"/>
              <a:t>Freeman,</a:t>
            </a:r>
            <a:r>
              <a:rPr lang="zh-CN" altLang="en-US" sz="2800" dirty="0"/>
              <a:t> </a:t>
            </a:r>
            <a:r>
              <a:rPr lang="en-US" altLang="zh-CN" sz="2800" dirty="0"/>
              <a:t>Torralba.</a:t>
            </a:r>
            <a:r>
              <a:rPr lang="zh-CN" altLang="en-US" sz="2800" dirty="0"/>
              <a:t> </a:t>
            </a:r>
            <a:r>
              <a:rPr lang="en-US" altLang="zh-CN" sz="2800" dirty="0"/>
              <a:t>ICLR</a:t>
            </a:r>
            <a:r>
              <a:rPr lang="zh-CN" altLang="en-US" sz="2800" dirty="0"/>
              <a:t> </a:t>
            </a:r>
            <a:r>
              <a:rPr lang="en-US" altLang="zh-CN" sz="2800" dirty="0"/>
              <a:t>2019]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EB7908-D759-E84D-8812-7F81892D3302}"/>
              </a:ext>
            </a:extLst>
          </p:cNvPr>
          <p:cNvSpPr txBox="1"/>
          <p:nvPr/>
        </p:nvSpPr>
        <p:spPr>
          <a:xfrm>
            <a:off x="4722912" y="5122912"/>
            <a:ext cx="2690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generated image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BB5F6F-200E-1E47-8491-D792532B6C05}"/>
              </a:ext>
            </a:extLst>
          </p:cNvPr>
          <p:cNvSpPr txBox="1"/>
          <p:nvPr/>
        </p:nvSpPr>
        <p:spPr>
          <a:xfrm>
            <a:off x="3210744" y="6673764"/>
            <a:ext cx="1475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generate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07655CF-416B-2F46-84C5-E88F3DBFA424}"/>
                  </a:ext>
                </a:extLst>
              </p:cNvPr>
              <p:cNvSpPr txBox="1"/>
              <p:nvPr/>
            </p:nvSpPr>
            <p:spPr>
              <a:xfrm>
                <a:off x="762472" y="7444770"/>
                <a:ext cx="4523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𝒛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07655CF-416B-2F46-84C5-E88F3DBFA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472" y="7444770"/>
                <a:ext cx="452368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5B459360-0CFF-624D-8EA8-512B373CBFD9}"/>
              </a:ext>
            </a:extLst>
          </p:cNvPr>
          <p:cNvSpPr txBox="1"/>
          <p:nvPr/>
        </p:nvSpPr>
        <p:spPr>
          <a:xfrm>
            <a:off x="1541936" y="7706380"/>
            <a:ext cx="1611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generator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464631D-3E1E-ED4B-8425-57C6AA33B6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54"/>
          <a:stretch/>
        </p:blipFill>
        <p:spPr>
          <a:xfrm>
            <a:off x="1573130" y="7706380"/>
            <a:ext cx="1549400" cy="15555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F55B8D-66A6-3A44-80AD-AC34C4A3E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32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138431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72FC1E-E0F6-E743-B52B-C65EE635C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08" y="1828800"/>
            <a:ext cx="12975336" cy="693051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8F98077-3A75-9343-A778-70B281D5A96C}"/>
              </a:ext>
            </a:extLst>
          </p:cNvPr>
          <p:cNvSpPr txBox="1">
            <a:spLocks/>
          </p:cNvSpPr>
          <p:nvPr/>
        </p:nvSpPr>
        <p:spPr>
          <a:xfrm>
            <a:off x="0" y="481966"/>
            <a:ext cx="14630400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400" dirty="0"/>
              <a:t>Which </a:t>
            </a:r>
            <a:r>
              <a:rPr lang="en-US" altLang="zh-CN" sz="6400" dirty="0"/>
              <a:t>neurons</a:t>
            </a:r>
            <a:r>
              <a:rPr lang="zh-CN" altLang="en-US" sz="6400" dirty="0"/>
              <a:t> </a:t>
            </a:r>
            <a:r>
              <a:rPr lang="en-US" altLang="zh-CN" sz="6400" b="1" dirty="0"/>
              <a:t>correlate</a:t>
            </a:r>
            <a:r>
              <a:rPr lang="zh-CN" altLang="en-US" sz="6400" dirty="0"/>
              <a:t> </a:t>
            </a:r>
            <a:r>
              <a:rPr lang="en-US" altLang="zh-CN" sz="6400" dirty="0"/>
              <a:t>to</a:t>
            </a:r>
            <a:r>
              <a:rPr lang="zh-CN" altLang="en-US" sz="6400" dirty="0"/>
              <a:t> </a:t>
            </a:r>
            <a:r>
              <a:rPr lang="en-US" altLang="zh-CN" sz="6400" dirty="0"/>
              <a:t>an</a:t>
            </a:r>
            <a:r>
              <a:rPr lang="zh-CN" altLang="en-US" sz="6400" dirty="0"/>
              <a:t> </a:t>
            </a:r>
            <a:r>
              <a:rPr lang="en-US" altLang="zh-CN" sz="6400" dirty="0"/>
              <a:t>object</a:t>
            </a:r>
            <a:r>
              <a:rPr lang="zh-CN" altLang="en-US" sz="6400" dirty="0"/>
              <a:t> </a:t>
            </a:r>
            <a:r>
              <a:rPr lang="en-US" altLang="zh-CN" sz="6400" dirty="0"/>
              <a:t>class?</a:t>
            </a:r>
            <a:endParaRPr lang="en-US" sz="6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CA52F4-18E8-B34A-A68C-6FF8B1B81230}"/>
              </a:ext>
            </a:extLst>
          </p:cNvPr>
          <p:cNvSpPr txBox="1"/>
          <p:nvPr/>
        </p:nvSpPr>
        <p:spPr>
          <a:xfrm>
            <a:off x="4074840" y="7706380"/>
            <a:ext cx="10555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dirty="0"/>
              <a:t>[</a:t>
            </a:r>
            <a:r>
              <a:rPr lang="en-US" altLang="zh-CN" sz="2800" dirty="0" err="1"/>
              <a:t>Bau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altLang="zh-CN" sz="2800" dirty="0"/>
              <a:t>Zhu,</a:t>
            </a:r>
            <a:r>
              <a:rPr lang="zh-CN" altLang="en-US" sz="2800" dirty="0"/>
              <a:t> </a:t>
            </a:r>
            <a:r>
              <a:rPr lang="en-US" altLang="zh-CN" sz="2800" dirty="0" err="1"/>
              <a:t>Strobelt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altLang="zh-CN" sz="2800" dirty="0"/>
              <a:t>Zhou,</a:t>
            </a:r>
            <a:r>
              <a:rPr lang="zh-CN" altLang="en-US" sz="2800" dirty="0"/>
              <a:t> </a:t>
            </a:r>
            <a:r>
              <a:rPr lang="en-US" altLang="zh-CN" sz="2800" dirty="0"/>
              <a:t>Tenenbaum,</a:t>
            </a:r>
            <a:r>
              <a:rPr lang="zh-CN" altLang="en-US" sz="2800" dirty="0"/>
              <a:t> </a:t>
            </a:r>
            <a:r>
              <a:rPr lang="en-US" altLang="zh-CN" sz="2800" dirty="0"/>
              <a:t>Freeman,</a:t>
            </a:r>
            <a:r>
              <a:rPr lang="zh-CN" altLang="en-US" sz="2800" dirty="0"/>
              <a:t> </a:t>
            </a:r>
            <a:r>
              <a:rPr lang="en-US" altLang="zh-CN" sz="2800" dirty="0"/>
              <a:t>Torralba.</a:t>
            </a:r>
            <a:r>
              <a:rPr lang="zh-CN" altLang="en-US" sz="2800" dirty="0"/>
              <a:t> </a:t>
            </a:r>
            <a:r>
              <a:rPr lang="en-US" altLang="zh-CN" sz="2800" dirty="0"/>
              <a:t>ICLR</a:t>
            </a:r>
            <a:r>
              <a:rPr lang="zh-CN" altLang="en-US" sz="2800" dirty="0"/>
              <a:t> </a:t>
            </a:r>
            <a:r>
              <a:rPr lang="en-US" altLang="zh-CN" sz="2800" dirty="0"/>
              <a:t>2019]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33E74F-F3E1-BD4B-B906-6D202469579C}"/>
              </a:ext>
            </a:extLst>
          </p:cNvPr>
          <p:cNvSpPr txBox="1"/>
          <p:nvPr/>
        </p:nvSpPr>
        <p:spPr>
          <a:xfrm>
            <a:off x="2633107" y="2818656"/>
            <a:ext cx="2241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single neuron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15FD32-125B-4440-8DA2-667350788BEB}"/>
              </a:ext>
            </a:extLst>
          </p:cNvPr>
          <p:cNvSpPr txBox="1"/>
          <p:nvPr/>
        </p:nvSpPr>
        <p:spPr>
          <a:xfrm>
            <a:off x="5154960" y="1810544"/>
            <a:ext cx="1886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featuremap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3869C7-E274-8642-B16A-0B2C6145E9B2}"/>
              </a:ext>
            </a:extLst>
          </p:cNvPr>
          <p:cNvSpPr txBox="1"/>
          <p:nvPr/>
        </p:nvSpPr>
        <p:spPr>
          <a:xfrm>
            <a:off x="4722912" y="5122912"/>
            <a:ext cx="2690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generated image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1A86AE-1AB5-9E47-BA38-7C06E0A0FDCC}"/>
              </a:ext>
            </a:extLst>
          </p:cNvPr>
          <p:cNvSpPr txBox="1"/>
          <p:nvPr/>
        </p:nvSpPr>
        <p:spPr>
          <a:xfrm>
            <a:off x="3210744" y="6673764"/>
            <a:ext cx="1475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generate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8360F97-D360-3440-86F6-B04F4E244078}"/>
                  </a:ext>
                </a:extLst>
              </p:cNvPr>
              <p:cNvSpPr txBox="1"/>
              <p:nvPr/>
            </p:nvSpPr>
            <p:spPr>
              <a:xfrm>
                <a:off x="762472" y="7444770"/>
                <a:ext cx="4523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𝒛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8360F97-D360-3440-86F6-B04F4E2440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472" y="7444770"/>
                <a:ext cx="452368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4BA27B5F-A331-CE47-8B56-E517C0D2E1C9}"/>
              </a:ext>
            </a:extLst>
          </p:cNvPr>
          <p:cNvSpPr txBox="1"/>
          <p:nvPr/>
        </p:nvSpPr>
        <p:spPr>
          <a:xfrm>
            <a:off x="1541936" y="7706380"/>
            <a:ext cx="1611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generator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22A07F0-DAD0-854A-B1D5-2C779BD71E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54"/>
          <a:stretch/>
        </p:blipFill>
        <p:spPr>
          <a:xfrm>
            <a:off x="1573130" y="7706380"/>
            <a:ext cx="1549400" cy="15555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F5E65E-5044-D643-A445-858CAF5F2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33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557944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72FC1E-E0F6-E743-B52B-C65EE635C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09" y="1828800"/>
            <a:ext cx="12975336" cy="693051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8F98077-3A75-9343-A778-70B281D5A96C}"/>
              </a:ext>
            </a:extLst>
          </p:cNvPr>
          <p:cNvSpPr txBox="1">
            <a:spLocks/>
          </p:cNvSpPr>
          <p:nvPr/>
        </p:nvSpPr>
        <p:spPr>
          <a:xfrm>
            <a:off x="0" y="481966"/>
            <a:ext cx="14630400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400" dirty="0"/>
              <a:t>Which </a:t>
            </a:r>
            <a:r>
              <a:rPr lang="en-US" altLang="zh-CN" sz="6400" dirty="0"/>
              <a:t>neurons</a:t>
            </a:r>
            <a:r>
              <a:rPr lang="zh-CN" altLang="en-US" sz="6400" dirty="0"/>
              <a:t> </a:t>
            </a:r>
            <a:r>
              <a:rPr lang="en-US" altLang="zh-CN" sz="6400" b="1" dirty="0"/>
              <a:t>correlate</a:t>
            </a:r>
            <a:r>
              <a:rPr lang="zh-CN" altLang="en-US" sz="6400" dirty="0"/>
              <a:t> </a:t>
            </a:r>
            <a:r>
              <a:rPr lang="en-US" altLang="zh-CN" sz="6400" dirty="0"/>
              <a:t>to</a:t>
            </a:r>
            <a:r>
              <a:rPr lang="zh-CN" altLang="en-US" sz="6400" dirty="0"/>
              <a:t> </a:t>
            </a:r>
            <a:r>
              <a:rPr lang="en-US" altLang="zh-CN" sz="6400" dirty="0"/>
              <a:t>an</a:t>
            </a:r>
            <a:r>
              <a:rPr lang="zh-CN" altLang="en-US" sz="6400" dirty="0"/>
              <a:t> </a:t>
            </a:r>
            <a:r>
              <a:rPr lang="en-US" altLang="zh-CN" sz="6400" dirty="0"/>
              <a:t>object</a:t>
            </a:r>
            <a:r>
              <a:rPr lang="zh-CN" altLang="en-US" sz="6400" dirty="0"/>
              <a:t> </a:t>
            </a:r>
            <a:r>
              <a:rPr lang="en-US" altLang="zh-CN" sz="6400" dirty="0"/>
              <a:t>class?</a:t>
            </a:r>
            <a:endParaRPr lang="en-US" sz="6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CA52F4-18E8-B34A-A68C-6FF8B1B81230}"/>
              </a:ext>
            </a:extLst>
          </p:cNvPr>
          <p:cNvSpPr txBox="1"/>
          <p:nvPr/>
        </p:nvSpPr>
        <p:spPr>
          <a:xfrm>
            <a:off x="4074840" y="7706380"/>
            <a:ext cx="10555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dirty="0"/>
              <a:t>[</a:t>
            </a:r>
            <a:r>
              <a:rPr lang="en-US" altLang="zh-CN" sz="2800" dirty="0" err="1"/>
              <a:t>Bau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altLang="zh-CN" sz="2800" dirty="0"/>
              <a:t>Zhu,</a:t>
            </a:r>
            <a:r>
              <a:rPr lang="zh-CN" altLang="en-US" sz="2800" dirty="0"/>
              <a:t> </a:t>
            </a:r>
            <a:r>
              <a:rPr lang="en-US" altLang="zh-CN" sz="2800" dirty="0" err="1"/>
              <a:t>Strobelt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altLang="zh-CN" sz="2800" dirty="0"/>
              <a:t>Zhou,</a:t>
            </a:r>
            <a:r>
              <a:rPr lang="zh-CN" altLang="en-US" sz="2800" dirty="0"/>
              <a:t> </a:t>
            </a:r>
            <a:r>
              <a:rPr lang="en-US" altLang="zh-CN" sz="2800" dirty="0"/>
              <a:t>Tenenbaum,</a:t>
            </a:r>
            <a:r>
              <a:rPr lang="zh-CN" altLang="en-US" sz="2800" dirty="0"/>
              <a:t> </a:t>
            </a:r>
            <a:r>
              <a:rPr lang="en-US" altLang="zh-CN" sz="2800" dirty="0"/>
              <a:t>Freeman,</a:t>
            </a:r>
            <a:r>
              <a:rPr lang="zh-CN" altLang="en-US" sz="2800" dirty="0"/>
              <a:t> </a:t>
            </a:r>
            <a:r>
              <a:rPr lang="en-US" altLang="zh-CN" sz="2800" dirty="0"/>
              <a:t>Torralba.</a:t>
            </a:r>
            <a:r>
              <a:rPr lang="zh-CN" altLang="en-US" sz="2800" dirty="0"/>
              <a:t> </a:t>
            </a:r>
            <a:r>
              <a:rPr lang="en-US" altLang="zh-CN" sz="2800" dirty="0"/>
              <a:t>ICLR</a:t>
            </a:r>
            <a:r>
              <a:rPr lang="zh-CN" altLang="en-US" sz="2800" dirty="0"/>
              <a:t> </a:t>
            </a:r>
            <a:r>
              <a:rPr lang="en-US" altLang="zh-CN" sz="2800" dirty="0"/>
              <a:t>2019]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EFB080-3A50-2E48-9CB6-13F9B3DC572D}"/>
              </a:ext>
            </a:extLst>
          </p:cNvPr>
          <p:cNvSpPr txBox="1"/>
          <p:nvPr/>
        </p:nvSpPr>
        <p:spPr>
          <a:xfrm>
            <a:off x="2633107" y="2818656"/>
            <a:ext cx="2241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single neuron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0AD650-5E72-8F4D-A9D4-F54DF1AED544}"/>
              </a:ext>
            </a:extLst>
          </p:cNvPr>
          <p:cNvSpPr txBox="1"/>
          <p:nvPr/>
        </p:nvSpPr>
        <p:spPr>
          <a:xfrm>
            <a:off x="5154960" y="1810544"/>
            <a:ext cx="1886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featuremap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B6DD07-9467-A347-BD1C-9D9897343A06}"/>
              </a:ext>
            </a:extLst>
          </p:cNvPr>
          <p:cNvSpPr txBox="1"/>
          <p:nvPr/>
        </p:nvSpPr>
        <p:spPr>
          <a:xfrm>
            <a:off x="8989017" y="1810544"/>
            <a:ext cx="2220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/>
              <a:t>high</a:t>
            </a:r>
            <a:r>
              <a:rPr lang="zh-CN" altLang="en-US" sz="2800" dirty="0"/>
              <a:t> </a:t>
            </a:r>
            <a:r>
              <a:rPr lang="en-US" altLang="zh-CN" sz="2800" dirty="0"/>
              <a:t>response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738950-F438-6143-9E2B-16A4FE6BD9E9}"/>
              </a:ext>
            </a:extLst>
          </p:cNvPr>
          <p:cNvSpPr txBox="1"/>
          <p:nvPr/>
        </p:nvSpPr>
        <p:spPr>
          <a:xfrm>
            <a:off x="4722912" y="5122912"/>
            <a:ext cx="2690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generated image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F329C4-04E4-A14C-ACF9-76FE55B9B8C5}"/>
              </a:ext>
            </a:extLst>
          </p:cNvPr>
          <p:cNvSpPr txBox="1"/>
          <p:nvPr/>
        </p:nvSpPr>
        <p:spPr>
          <a:xfrm>
            <a:off x="3210744" y="6673764"/>
            <a:ext cx="1475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generate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F489DA0-7273-BB4B-AA10-A6D62193B360}"/>
                  </a:ext>
                </a:extLst>
              </p:cNvPr>
              <p:cNvSpPr txBox="1"/>
              <p:nvPr/>
            </p:nvSpPr>
            <p:spPr>
              <a:xfrm>
                <a:off x="762472" y="7444770"/>
                <a:ext cx="4523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𝒛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F489DA0-7273-BB4B-AA10-A6D62193B3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472" y="7444770"/>
                <a:ext cx="452368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A74CD097-0586-E347-8C31-7E06C5A6EF31}"/>
              </a:ext>
            </a:extLst>
          </p:cNvPr>
          <p:cNvSpPr txBox="1"/>
          <p:nvPr/>
        </p:nvSpPr>
        <p:spPr>
          <a:xfrm>
            <a:off x="1541936" y="7706380"/>
            <a:ext cx="1611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generator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9F3DD01-67AC-3745-B358-478FA2CE88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54"/>
          <a:stretch/>
        </p:blipFill>
        <p:spPr>
          <a:xfrm>
            <a:off x="1573130" y="7706380"/>
            <a:ext cx="1549400" cy="1555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BB2DDF6-A646-D249-B1BA-A8627F4F7A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400" y="2242592"/>
            <a:ext cx="2057400" cy="2057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889B22-88D8-9545-BB87-C6C25B79E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34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235012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72FC1E-E0F6-E743-B52B-C65EE635C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09" y="1828800"/>
            <a:ext cx="12975336" cy="6930511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7C1B1026-B93F-834E-A5BC-5427C5D4C46E}"/>
              </a:ext>
            </a:extLst>
          </p:cNvPr>
          <p:cNvGrpSpPr/>
          <p:nvPr/>
        </p:nvGrpSpPr>
        <p:grpSpPr>
          <a:xfrm>
            <a:off x="9108072" y="5548608"/>
            <a:ext cx="2023551" cy="2081198"/>
            <a:chOff x="9108072" y="5548608"/>
            <a:chExt cx="2023551" cy="208119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F8B9021-D73C-514B-AB13-9BD01F128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8072" y="5606255"/>
              <a:ext cx="2023551" cy="202355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674DF8E-A342-9C41-88E4-C9A17869AE6B}"/>
                </a:ext>
              </a:extLst>
            </p:cNvPr>
            <p:cNvSpPr txBox="1"/>
            <p:nvPr/>
          </p:nvSpPr>
          <p:spPr>
            <a:xfrm>
              <a:off x="9199276" y="5548608"/>
              <a:ext cx="6703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/>
                <a:t>sky</a:t>
              </a:r>
              <a:endParaRPr lang="en-US" sz="2800" b="1" dirty="0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68F98077-3A75-9343-A778-70B281D5A96C}"/>
              </a:ext>
            </a:extLst>
          </p:cNvPr>
          <p:cNvSpPr txBox="1">
            <a:spLocks/>
          </p:cNvSpPr>
          <p:nvPr/>
        </p:nvSpPr>
        <p:spPr>
          <a:xfrm>
            <a:off x="0" y="481966"/>
            <a:ext cx="14630400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400" dirty="0"/>
              <a:t>Which </a:t>
            </a:r>
            <a:r>
              <a:rPr lang="en-US" altLang="zh-CN" sz="6400" dirty="0"/>
              <a:t>neurons</a:t>
            </a:r>
            <a:r>
              <a:rPr lang="zh-CN" altLang="en-US" sz="6400" dirty="0"/>
              <a:t> </a:t>
            </a:r>
            <a:r>
              <a:rPr lang="en-US" altLang="zh-CN" sz="6400" b="1" dirty="0"/>
              <a:t>correlate</a:t>
            </a:r>
            <a:r>
              <a:rPr lang="zh-CN" altLang="en-US" sz="6400" dirty="0"/>
              <a:t> </a:t>
            </a:r>
            <a:r>
              <a:rPr lang="en-US" altLang="zh-CN" sz="6400" dirty="0"/>
              <a:t>to</a:t>
            </a:r>
            <a:r>
              <a:rPr lang="zh-CN" altLang="en-US" sz="6400" dirty="0"/>
              <a:t> </a:t>
            </a:r>
            <a:r>
              <a:rPr lang="en-US" altLang="zh-CN" sz="6400" dirty="0"/>
              <a:t>an</a:t>
            </a:r>
            <a:r>
              <a:rPr lang="zh-CN" altLang="en-US" sz="6400" dirty="0"/>
              <a:t> </a:t>
            </a:r>
            <a:r>
              <a:rPr lang="en-US" altLang="zh-CN" sz="6400" dirty="0"/>
              <a:t>object</a:t>
            </a:r>
            <a:r>
              <a:rPr lang="zh-CN" altLang="en-US" sz="6400" dirty="0"/>
              <a:t> </a:t>
            </a:r>
            <a:r>
              <a:rPr lang="en-US" altLang="zh-CN" sz="6400" dirty="0"/>
              <a:t>class?</a:t>
            </a:r>
            <a:endParaRPr lang="en-US" sz="6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0C968A-F1E3-BB4B-8804-7BC489EE0839}"/>
              </a:ext>
            </a:extLst>
          </p:cNvPr>
          <p:cNvSpPr txBox="1"/>
          <p:nvPr/>
        </p:nvSpPr>
        <p:spPr>
          <a:xfrm>
            <a:off x="2633107" y="2818656"/>
            <a:ext cx="2241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single neuron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296438-2AC7-6745-B0BD-39B250A7F3B1}"/>
              </a:ext>
            </a:extLst>
          </p:cNvPr>
          <p:cNvSpPr txBox="1"/>
          <p:nvPr/>
        </p:nvSpPr>
        <p:spPr>
          <a:xfrm>
            <a:off x="5154960" y="1810544"/>
            <a:ext cx="1886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featuremap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C4083F-C5C8-FD47-BC13-7D10FC558775}"/>
              </a:ext>
            </a:extLst>
          </p:cNvPr>
          <p:cNvSpPr txBox="1"/>
          <p:nvPr/>
        </p:nvSpPr>
        <p:spPr>
          <a:xfrm>
            <a:off x="4722912" y="5122912"/>
            <a:ext cx="2690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generated image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BF2A61-2E29-7F48-B0BB-492E4013B1C7}"/>
              </a:ext>
            </a:extLst>
          </p:cNvPr>
          <p:cNvSpPr txBox="1"/>
          <p:nvPr/>
        </p:nvSpPr>
        <p:spPr>
          <a:xfrm>
            <a:off x="3210744" y="6673764"/>
            <a:ext cx="1475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generate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6EA380-93BB-8749-8035-2BD229E0F45D}"/>
                  </a:ext>
                </a:extLst>
              </p:cNvPr>
              <p:cNvSpPr txBox="1"/>
              <p:nvPr/>
            </p:nvSpPr>
            <p:spPr>
              <a:xfrm>
                <a:off x="762472" y="7444770"/>
                <a:ext cx="4523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𝒛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6EA380-93BB-8749-8035-2BD229E0F4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472" y="7444770"/>
                <a:ext cx="452368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05EB3148-8FE5-C340-871C-E9DED22315A2}"/>
              </a:ext>
            </a:extLst>
          </p:cNvPr>
          <p:cNvSpPr txBox="1"/>
          <p:nvPr/>
        </p:nvSpPr>
        <p:spPr>
          <a:xfrm>
            <a:off x="1541936" y="7706380"/>
            <a:ext cx="1611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generator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A2B64A-B92D-C347-86AD-187A40454B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54"/>
          <a:stretch/>
        </p:blipFill>
        <p:spPr>
          <a:xfrm>
            <a:off x="1573130" y="7706380"/>
            <a:ext cx="1549400" cy="1555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B02FF0A-A84C-7D40-8535-EB5B06584332}"/>
              </a:ext>
            </a:extLst>
          </p:cNvPr>
          <p:cNvSpPr txBox="1"/>
          <p:nvPr/>
        </p:nvSpPr>
        <p:spPr>
          <a:xfrm>
            <a:off x="12211744" y="4631641"/>
            <a:ext cx="1771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agreement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DE5049B-E0FB-7E41-9CE1-5D1B8D63136B}"/>
              </a:ext>
            </a:extLst>
          </p:cNvPr>
          <p:cNvSpPr txBox="1"/>
          <p:nvPr/>
        </p:nvSpPr>
        <p:spPr>
          <a:xfrm>
            <a:off x="7487804" y="7282546"/>
            <a:ext cx="13260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/>
              <a:t>labeling</a:t>
            </a:r>
            <a:endParaRPr lang="en-US" sz="28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6899EEF-B1CB-2648-B2DC-28A289E82558}"/>
              </a:ext>
            </a:extLst>
          </p:cNvPr>
          <p:cNvSpPr txBox="1"/>
          <p:nvPr/>
        </p:nvSpPr>
        <p:spPr>
          <a:xfrm>
            <a:off x="8989017" y="1810544"/>
            <a:ext cx="2220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/>
              <a:t>high</a:t>
            </a:r>
            <a:r>
              <a:rPr lang="zh-CN" altLang="en-US" sz="2800" dirty="0"/>
              <a:t> </a:t>
            </a:r>
            <a:r>
              <a:rPr lang="en-US" altLang="zh-CN" sz="2800" dirty="0"/>
              <a:t>response</a:t>
            </a:r>
            <a:endParaRPr lang="en-US" sz="2800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B9DA110-5880-8C49-A76F-81B67AB47ECC}"/>
              </a:ext>
            </a:extLst>
          </p:cNvPr>
          <p:cNvGrpSpPr/>
          <p:nvPr/>
        </p:nvGrpSpPr>
        <p:grpSpPr>
          <a:xfrm>
            <a:off x="9316718" y="5810218"/>
            <a:ext cx="2020824" cy="2020824"/>
            <a:chOff x="9443476" y="5927275"/>
            <a:chExt cx="2020824" cy="202082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2F35C9A-DBE1-3448-867A-767FE76F0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3476" y="5927275"/>
              <a:ext cx="2020824" cy="202082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CCAB384-5FE9-094F-8C8B-9133CBA0F413}"/>
                </a:ext>
              </a:extLst>
            </p:cNvPr>
            <p:cNvSpPr txBox="1"/>
            <p:nvPr/>
          </p:nvSpPr>
          <p:spPr>
            <a:xfrm>
              <a:off x="9769843" y="6512159"/>
              <a:ext cx="138852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</a:rPr>
                <a:t>building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BC82348-20E5-0C48-AD11-6E558D51E35B}"/>
              </a:ext>
            </a:extLst>
          </p:cNvPr>
          <p:cNvGrpSpPr/>
          <p:nvPr/>
        </p:nvGrpSpPr>
        <p:grpSpPr>
          <a:xfrm>
            <a:off x="9634903" y="6037462"/>
            <a:ext cx="2020824" cy="2020824"/>
            <a:chOff x="9776152" y="5957537"/>
            <a:chExt cx="2020824" cy="202082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E8EA41E-9B28-3347-912D-32EB5D23C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6152" y="5957537"/>
              <a:ext cx="2020824" cy="2020824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C7D6280-80F5-9540-BA89-6D2406A184BD}"/>
                </a:ext>
              </a:extLst>
            </p:cNvPr>
            <p:cNvSpPr txBox="1"/>
            <p:nvPr/>
          </p:nvSpPr>
          <p:spPr>
            <a:xfrm>
              <a:off x="10807268" y="7239117"/>
              <a:ext cx="7961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</a:rPr>
                <a:t>tree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A605F5B1-7213-7D4E-9EEE-E20721E16F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400" y="2242592"/>
            <a:ext cx="2057400" cy="20574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EEBA1B-3AD4-4F49-A4E8-638D3C3AE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35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8826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010944" y="1954560"/>
            <a:ext cx="8724900" cy="2057400"/>
            <a:chOff x="3006090" y="940308"/>
            <a:chExt cx="8724900" cy="20574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5994CDB-4BDD-C74D-98B9-F87AF485C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06090" y="940308"/>
              <a:ext cx="2057400" cy="2057400"/>
            </a:xfrm>
            <a:prstGeom prst="rect">
              <a:avLst/>
            </a:prstGeom>
            <a:ln w="25400">
              <a:solidFill>
                <a:srgbClr val="000000"/>
              </a:solidFill>
              <a:miter lim="400000"/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05C31D4-B68D-F348-81D1-B5440D551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28590" y="940308"/>
              <a:ext cx="2057400" cy="2057400"/>
            </a:xfrm>
            <a:prstGeom prst="rect">
              <a:avLst/>
            </a:prstGeom>
            <a:ln w="25400">
              <a:solidFill>
                <a:srgbClr val="000000"/>
              </a:solidFill>
              <a:miter lim="400000"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4546296-A264-9047-8A04-98649884E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51090" y="940308"/>
              <a:ext cx="2057400" cy="2057400"/>
            </a:xfrm>
            <a:prstGeom prst="rect">
              <a:avLst/>
            </a:prstGeom>
            <a:ln w="25400">
              <a:solidFill>
                <a:srgbClr val="000000"/>
              </a:solidFill>
              <a:miter lim="400000"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86DFF6C-FDA9-814B-90E9-0338B5A85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73590" y="940308"/>
              <a:ext cx="2057400" cy="2057400"/>
            </a:xfrm>
            <a:prstGeom prst="rect">
              <a:avLst/>
            </a:prstGeom>
            <a:ln w="25400">
              <a:solidFill>
                <a:srgbClr val="000000"/>
              </a:solidFill>
              <a:miter lim="400000"/>
            </a:ln>
          </p:spPr>
        </p:pic>
      </p:grpSp>
      <p:grpSp>
        <p:nvGrpSpPr>
          <p:cNvPr id="18" name="Group 17"/>
          <p:cNvGrpSpPr/>
          <p:nvPr/>
        </p:nvGrpSpPr>
        <p:grpSpPr>
          <a:xfrm>
            <a:off x="186191" y="4344736"/>
            <a:ext cx="14444209" cy="1828800"/>
            <a:chOff x="186191" y="4344736"/>
            <a:chExt cx="14444209" cy="18288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16E777A-3A4B-574B-9712-88A6A089E9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0123"/>
            <a:stretch/>
          </p:blipFill>
          <p:spPr>
            <a:xfrm>
              <a:off x="1624163" y="4344736"/>
              <a:ext cx="13006237" cy="1828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186191" y="4751305"/>
              <a:ext cx="135986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000" dirty="0"/>
                <a:t>Tree</a:t>
              </a:r>
            </a:p>
            <a:p>
              <a:pPr algn="ctr"/>
              <a:r>
                <a:rPr lang="en-US" altLang="zh-CN" sz="3000" dirty="0">
                  <a:latin typeface="Calibri" charset="0"/>
                  <a:ea typeface="Calibri" charset="0"/>
                  <a:cs typeface="Calibri" charset="0"/>
                </a:rPr>
                <a:t>Neuron</a:t>
              </a:r>
              <a:endParaRPr lang="en-US" sz="30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86192" y="6246596"/>
            <a:ext cx="14444208" cy="1828800"/>
            <a:chOff x="186192" y="6246596"/>
            <a:chExt cx="14444208" cy="18288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" t="-2316" r="65046" b="2316"/>
            <a:stretch/>
          </p:blipFill>
          <p:spPr>
            <a:xfrm>
              <a:off x="1624163" y="6246596"/>
              <a:ext cx="13006237" cy="18288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86192" y="6653165"/>
              <a:ext cx="135986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000" dirty="0"/>
                <a:t>Dome</a:t>
              </a:r>
            </a:p>
            <a:p>
              <a:pPr algn="ctr"/>
              <a:r>
                <a:rPr lang="en-US" sz="3000" dirty="0"/>
                <a:t>Neuron</a:t>
              </a:r>
            </a:p>
          </p:txBody>
        </p:sp>
      </p:grpSp>
      <p:sp>
        <p:nvSpPr>
          <p:cNvPr id="14" name="Title 1"/>
          <p:cNvSpPr txBox="1">
            <a:spLocks/>
          </p:cNvSpPr>
          <p:nvPr/>
        </p:nvSpPr>
        <p:spPr>
          <a:xfrm>
            <a:off x="0" y="481966"/>
            <a:ext cx="14630400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400" dirty="0"/>
              <a:t>Which </a:t>
            </a:r>
            <a:r>
              <a:rPr lang="en-US" altLang="zh-CN" sz="6400" dirty="0"/>
              <a:t>neurons</a:t>
            </a:r>
            <a:r>
              <a:rPr lang="zh-CN" altLang="en-US" sz="6400" dirty="0"/>
              <a:t> </a:t>
            </a:r>
            <a:r>
              <a:rPr lang="en-US" altLang="zh-CN" sz="6400" b="1" dirty="0"/>
              <a:t>correlate</a:t>
            </a:r>
            <a:r>
              <a:rPr lang="zh-CN" altLang="en-US" sz="6400" dirty="0"/>
              <a:t> </a:t>
            </a:r>
            <a:r>
              <a:rPr lang="en-US" altLang="zh-CN" sz="6400" dirty="0"/>
              <a:t>to</a:t>
            </a:r>
            <a:r>
              <a:rPr lang="zh-CN" altLang="en-US" sz="6400" dirty="0"/>
              <a:t> </a:t>
            </a:r>
            <a:r>
              <a:rPr lang="en-US" altLang="zh-CN" sz="6400" dirty="0"/>
              <a:t>an</a:t>
            </a:r>
            <a:r>
              <a:rPr lang="zh-CN" altLang="en-US" sz="6400" dirty="0"/>
              <a:t> </a:t>
            </a:r>
            <a:r>
              <a:rPr lang="en-US" altLang="zh-CN" sz="6400" dirty="0"/>
              <a:t>object</a:t>
            </a:r>
            <a:r>
              <a:rPr lang="zh-CN" altLang="en-US" sz="6400" dirty="0"/>
              <a:t> </a:t>
            </a:r>
            <a:r>
              <a:rPr lang="en-US" altLang="zh-CN" sz="6400" dirty="0"/>
              <a:t>class?</a:t>
            </a:r>
            <a:endParaRPr lang="en-US" sz="6400" dirty="0"/>
          </a:p>
        </p:txBody>
      </p:sp>
      <p:sp>
        <p:nvSpPr>
          <p:cNvPr id="15" name="TextBox 14"/>
          <p:cNvSpPr txBox="1"/>
          <p:nvPr/>
        </p:nvSpPr>
        <p:spPr>
          <a:xfrm>
            <a:off x="2084559" y="2713956"/>
            <a:ext cx="256634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Church</a:t>
            </a:r>
            <a:r>
              <a:rPr lang="zh-CN" altLang="en-US" dirty="0"/>
              <a:t> </a:t>
            </a:r>
            <a:r>
              <a:rPr lang="en-US" altLang="zh-CN" dirty="0"/>
              <a:t>samples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9FEAF1-DD9F-7246-9838-F64C36536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36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6213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0" y="481966"/>
            <a:ext cx="14630400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400" dirty="0"/>
              <a:t>Which </a:t>
            </a:r>
            <a:r>
              <a:rPr lang="en-US" altLang="zh-CN" sz="6400" dirty="0"/>
              <a:t>neurons</a:t>
            </a:r>
            <a:r>
              <a:rPr lang="zh-CN" altLang="en-US" sz="6400" dirty="0"/>
              <a:t> </a:t>
            </a:r>
            <a:r>
              <a:rPr lang="en-US" altLang="zh-CN" sz="6400" b="1" dirty="0"/>
              <a:t>correlate</a:t>
            </a:r>
            <a:r>
              <a:rPr lang="zh-CN" altLang="en-US" sz="6400" dirty="0"/>
              <a:t> </a:t>
            </a:r>
            <a:r>
              <a:rPr lang="en-US" altLang="zh-CN" sz="6400" dirty="0"/>
              <a:t>to</a:t>
            </a:r>
            <a:r>
              <a:rPr lang="zh-CN" altLang="en-US" sz="6400" dirty="0"/>
              <a:t> </a:t>
            </a:r>
            <a:r>
              <a:rPr lang="en-US" altLang="zh-CN" sz="6400" dirty="0"/>
              <a:t>an</a:t>
            </a:r>
            <a:r>
              <a:rPr lang="zh-CN" altLang="en-US" sz="6400" dirty="0"/>
              <a:t> </a:t>
            </a:r>
            <a:r>
              <a:rPr lang="en-US" altLang="zh-CN" sz="6400" dirty="0"/>
              <a:t>object</a:t>
            </a:r>
            <a:r>
              <a:rPr lang="zh-CN" altLang="en-US" sz="6400" dirty="0"/>
              <a:t> </a:t>
            </a:r>
            <a:r>
              <a:rPr lang="en-US" altLang="zh-CN" sz="6400" dirty="0"/>
              <a:t>class?</a:t>
            </a:r>
            <a:endParaRPr lang="en-US" sz="64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127342" y="6246596"/>
            <a:ext cx="14503058" cy="1828800"/>
            <a:chOff x="127342" y="6246596"/>
            <a:chExt cx="14503058" cy="18288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740CD70-16FA-254B-9CBD-096F45A68E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9977"/>
            <a:stretch/>
          </p:blipFill>
          <p:spPr>
            <a:xfrm>
              <a:off x="1596952" y="6246596"/>
              <a:ext cx="13033448" cy="182880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27342" y="6653165"/>
              <a:ext cx="144642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000" dirty="0">
                  <a:latin typeface="Calibri" charset="0"/>
                  <a:ea typeface="Calibri" charset="0"/>
                  <a:cs typeface="Calibri" charset="0"/>
                </a:rPr>
                <a:t>Table</a:t>
              </a:r>
            </a:p>
            <a:p>
              <a:pPr algn="ctr"/>
              <a:r>
                <a:rPr lang="en-US" sz="3000" dirty="0">
                  <a:latin typeface="Calibri" charset="0"/>
                  <a:ea typeface="Calibri" charset="0"/>
                  <a:cs typeface="Calibri" charset="0"/>
                </a:rPr>
                <a:t> Neuron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01726" y="4344736"/>
            <a:ext cx="14513106" cy="1828800"/>
            <a:chOff x="101726" y="4344736"/>
            <a:chExt cx="14513106" cy="18288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088"/>
            <a:stretch/>
          </p:blipFill>
          <p:spPr>
            <a:xfrm>
              <a:off x="1608595" y="4344736"/>
              <a:ext cx="13006237" cy="18288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1726" y="4751305"/>
              <a:ext cx="149765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000" dirty="0">
                  <a:latin typeface="Calibri" charset="0"/>
                  <a:ea typeface="Calibri" charset="0"/>
                  <a:cs typeface="Calibri" charset="0"/>
                </a:rPr>
                <a:t>Window</a:t>
              </a:r>
            </a:p>
            <a:p>
              <a:pPr algn="ctr"/>
              <a:r>
                <a:rPr lang="en-US" sz="3000" dirty="0">
                  <a:latin typeface="Calibri" charset="0"/>
                  <a:ea typeface="Calibri" charset="0"/>
                  <a:cs typeface="Calibri" charset="0"/>
                </a:rPr>
                <a:t>Neuron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482552" y="1954560"/>
            <a:ext cx="12253292" cy="2057400"/>
            <a:chOff x="1482552" y="1954560"/>
            <a:chExt cx="12253292" cy="2057400"/>
          </a:xfrm>
        </p:grpSpPr>
        <p:grpSp>
          <p:nvGrpSpPr>
            <p:cNvPr id="22" name="Group 21"/>
            <p:cNvGrpSpPr/>
            <p:nvPr/>
          </p:nvGrpSpPr>
          <p:grpSpPr>
            <a:xfrm>
              <a:off x="5010944" y="1954560"/>
              <a:ext cx="8724900" cy="2057400"/>
              <a:chOff x="3006090" y="940308"/>
              <a:chExt cx="8724900" cy="2057400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35994CDB-4BDD-C74D-98B9-F87AF485C9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6090" y="940308"/>
                <a:ext cx="2057400" cy="2057400"/>
              </a:xfrm>
              <a:prstGeom prst="rect">
                <a:avLst/>
              </a:prstGeom>
              <a:ln w="25400">
                <a:solidFill>
                  <a:srgbClr val="000000"/>
                </a:solidFill>
                <a:miter lim="400000"/>
              </a:ln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D05C31D4-B68D-F348-81D1-B5440D551C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28590" y="940308"/>
                <a:ext cx="2057400" cy="2057400"/>
              </a:xfrm>
              <a:prstGeom prst="rect">
                <a:avLst/>
              </a:prstGeom>
              <a:ln w="25400">
                <a:solidFill>
                  <a:srgbClr val="000000"/>
                </a:solidFill>
                <a:miter lim="400000"/>
              </a:ln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4546296-A264-9047-8A04-98649884EE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1090" y="940308"/>
                <a:ext cx="2057400" cy="2057400"/>
              </a:xfrm>
              <a:prstGeom prst="rect">
                <a:avLst/>
              </a:prstGeom>
              <a:ln w="25400">
                <a:solidFill>
                  <a:srgbClr val="000000"/>
                </a:solidFill>
                <a:miter lim="400000"/>
              </a:ln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486DFF6C-FDA9-814B-90E9-0338B5A856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73590" y="940308"/>
                <a:ext cx="2057400" cy="2057400"/>
              </a:xfrm>
              <a:prstGeom prst="rect">
                <a:avLst/>
              </a:prstGeom>
              <a:ln w="25400">
                <a:solidFill>
                  <a:srgbClr val="000000"/>
                </a:solidFill>
                <a:miter lim="400000"/>
              </a:ln>
            </p:spPr>
          </p:pic>
        </p:grpSp>
        <p:sp>
          <p:nvSpPr>
            <p:cNvPr id="27" name="TextBox 26"/>
            <p:cNvSpPr txBox="1"/>
            <p:nvPr/>
          </p:nvSpPr>
          <p:spPr>
            <a:xfrm>
              <a:off x="1482552" y="2713956"/>
              <a:ext cx="3359061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dirty="0"/>
                <a:t>Dining</a:t>
              </a:r>
              <a:r>
                <a:rPr lang="zh-CN" altLang="en-US" dirty="0"/>
                <a:t> </a:t>
              </a:r>
              <a:r>
                <a:rPr lang="en-US" altLang="zh-CN" dirty="0"/>
                <a:t>room</a:t>
              </a:r>
              <a:r>
                <a:rPr lang="zh-CN" altLang="en-US" dirty="0"/>
                <a:t> </a:t>
              </a:r>
              <a:r>
                <a:rPr lang="en-US" altLang="zh-CN" dirty="0"/>
                <a:t>samples</a:t>
              </a:r>
              <a:endParaRPr lang="en-US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872CD48-1291-714A-AEA4-ECFD21CC1C6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8"/>
          <a:stretch/>
        </p:blipFill>
        <p:spPr>
          <a:xfrm>
            <a:off x="1608595" y="4587429"/>
            <a:ext cx="12851833" cy="31722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4021C75-F70C-2E42-9FD5-DC9FE679B8D6}"/>
              </a:ext>
            </a:extLst>
          </p:cNvPr>
          <p:cNvSpPr/>
          <p:nvPr/>
        </p:nvSpPr>
        <p:spPr>
          <a:xfrm>
            <a:off x="4290864" y="4491588"/>
            <a:ext cx="8568952" cy="374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5E6483-FD1B-474E-B40B-2ECB756176D4}"/>
              </a:ext>
            </a:extLst>
          </p:cNvPr>
          <p:cNvSpPr txBox="1"/>
          <p:nvPr/>
        </p:nvSpPr>
        <p:spPr>
          <a:xfrm>
            <a:off x="2123245" y="4291335"/>
            <a:ext cx="1239736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400" dirty="0"/>
              <a:t> </a:t>
            </a:r>
            <a:r>
              <a:rPr lang="en-US" altLang="zh-CN" sz="3400" dirty="0"/>
              <a:t>252</a:t>
            </a:r>
            <a:r>
              <a:rPr lang="zh-CN" altLang="en-US" sz="3400" dirty="0"/>
              <a:t> </a:t>
            </a:r>
            <a:r>
              <a:rPr lang="en-US" altLang="zh-CN" sz="3400" dirty="0"/>
              <a:t>out</a:t>
            </a:r>
            <a:r>
              <a:rPr lang="zh-CN" altLang="en-US" sz="3400" dirty="0"/>
              <a:t> </a:t>
            </a:r>
            <a:r>
              <a:rPr lang="en-US" altLang="zh-CN" sz="3400" dirty="0"/>
              <a:t>of</a:t>
            </a:r>
            <a:r>
              <a:rPr lang="zh-CN" altLang="en-US" sz="3400" dirty="0"/>
              <a:t> </a:t>
            </a:r>
            <a:r>
              <a:rPr lang="en-US" altLang="zh-CN" sz="3400" dirty="0"/>
              <a:t>512</a:t>
            </a:r>
            <a:r>
              <a:rPr lang="zh-CN" altLang="en-US" sz="3400" dirty="0"/>
              <a:t> </a:t>
            </a:r>
            <a:r>
              <a:rPr lang="en-US" altLang="zh-CN" sz="3400" dirty="0"/>
              <a:t>neurons</a:t>
            </a:r>
            <a:r>
              <a:rPr lang="zh-CN" altLang="en-US" sz="3400" dirty="0"/>
              <a:t> </a:t>
            </a:r>
            <a:r>
              <a:rPr lang="en-US" altLang="zh-CN" sz="3400" dirty="0"/>
              <a:t>are</a:t>
            </a:r>
            <a:r>
              <a:rPr lang="zh-CN" altLang="en-US" sz="3400" dirty="0"/>
              <a:t> </a:t>
            </a:r>
            <a:r>
              <a:rPr lang="en-US" altLang="zh-CN" sz="3400" dirty="0"/>
              <a:t>correlated</a:t>
            </a:r>
            <a:r>
              <a:rPr lang="zh-CN" altLang="en-US" sz="3400" dirty="0"/>
              <a:t> </a:t>
            </a:r>
            <a:r>
              <a:rPr lang="en-US" altLang="zh-CN" sz="3400" dirty="0"/>
              <a:t>to</a:t>
            </a:r>
            <a:r>
              <a:rPr lang="zh-CN" altLang="en-US" sz="3400" dirty="0"/>
              <a:t> </a:t>
            </a:r>
            <a:r>
              <a:rPr lang="en-US" altLang="zh-CN" sz="3400" dirty="0"/>
              <a:t>objects,</a:t>
            </a:r>
            <a:r>
              <a:rPr lang="zh-CN" altLang="en-US" sz="3400" dirty="0"/>
              <a:t> </a:t>
            </a:r>
            <a:r>
              <a:rPr lang="en-US" altLang="zh-CN" sz="3400" dirty="0"/>
              <a:t>part,</a:t>
            </a:r>
            <a:r>
              <a:rPr lang="zh-CN" altLang="en-US" sz="3400" dirty="0"/>
              <a:t> </a:t>
            </a:r>
            <a:r>
              <a:rPr lang="en-US" altLang="zh-CN" sz="3400" dirty="0"/>
              <a:t>and</a:t>
            </a:r>
            <a:r>
              <a:rPr lang="zh-CN" altLang="en-US" sz="3400" dirty="0"/>
              <a:t> </a:t>
            </a:r>
            <a:r>
              <a:rPr lang="en-US" altLang="zh-CN" sz="3400" dirty="0"/>
              <a:t>materials</a:t>
            </a:r>
            <a:endParaRPr lang="en-US" sz="34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5D57E9-FC76-9B48-88CA-2857C5A2D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37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5772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2BA0A4-340F-ED42-A826-2FCB343CE9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52"/>
          <a:stretch/>
        </p:blipFill>
        <p:spPr>
          <a:xfrm rot="16200000">
            <a:off x="5122070" y="-3060022"/>
            <a:ext cx="3659269" cy="131123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418D67-A112-7146-A413-29A8F977AB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170"/>
          <a:stretch/>
        </p:blipFill>
        <p:spPr>
          <a:xfrm>
            <a:off x="4578896" y="6390456"/>
            <a:ext cx="3661833" cy="18288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ED8530-57A7-9A4D-B0FE-3DFBD7A8567D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158" b="-122"/>
          <a:stretch/>
        </p:blipFill>
        <p:spPr>
          <a:xfrm>
            <a:off x="330424" y="6390456"/>
            <a:ext cx="3666744" cy="18288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1DB4E45-2CD4-7B4E-A05A-C5054C75E8D5}"/>
              </a:ext>
            </a:extLst>
          </p:cNvPr>
          <p:cNvCxnSpPr>
            <a:cxnSpLocks/>
          </p:cNvCxnSpPr>
          <p:nvPr/>
        </p:nvCxnSpPr>
        <p:spPr>
          <a:xfrm>
            <a:off x="2130624" y="5481170"/>
            <a:ext cx="0" cy="82296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F4591B2-336B-A346-A500-8DED39BC75EC}"/>
              </a:ext>
            </a:extLst>
          </p:cNvPr>
          <p:cNvCxnSpPr>
            <a:cxnSpLocks/>
          </p:cNvCxnSpPr>
          <p:nvPr/>
        </p:nvCxnSpPr>
        <p:spPr>
          <a:xfrm>
            <a:off x="5298976" y="5563466"/>
            <a:ext cx="648072" cy="74066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4BB9BE40-11C4-0E4E-AD38-7598C6165AF0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723" y="6390456"/>
            <a:ext cx="3657600" cy="1828800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42C58DD-0C22-B241-B886-945FAD0F3C8F}"/>
              </a:ext>
            </a:extLst>
          </p:cNvPr>
          <p:cNvCxnSpPr>
            <a:cxnSpLocks/>
          </p:cNvCxnSpPr>
          <p:nvPr/>
        </p:nvCxnSpPr>
        <p:spPr>
          <a:xfrm>
            <a:off x="9111953" y="5499458"/>
            <a:ext cx="867543" cy="80467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ADE6ABF-8CA2-834A-9010-3E84D78B91C3}"/>
              </a:ext>
            </a:extLst>
          </p:cNvPr>
          <p:cNvSpPr txBox="1"/>
          <p:nvPr/>
        </p:nvSpPr>
        <p:spPr>
          <a:xfrm>
            <a:off x="10216981" y="1781839"/>
            <a:ext cx="32862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3200" dirty="0"/>
              <a:t>Living</a:t>
            </a:r>
            <a:r>
              <a:rPr lang="zh-CN" altLang="en-US" sz="3200" dirty="0"/>
              <a:t> </a:t>
            </a:r>
            <a:r>
              <a:rPr lang="en-US" altLang="zh-CN" sz="3200" dirty="0"/>
              <a:t>room</a:t>
            </a:r>
            <a:r>
              <a:rPr lang="zh-CN" altLang="en-US" sz="3200" dirty="0"/>
              <a:t> </a:t>
            </a:r>
            <a:r>
              <a:rPr lang="en-US" altLang="zh-CN" sz="3200" dirty="0"/>
              <a:t>model</a:t>
            </a:r>
            <a:endParaRPr lang="en-US" sz="3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3D6A6D8-F6D4-3845-BF04-58DE435C47BA}"/>
              </a:ext>
            </a:extLst>
          </p:cNvPr>
          <p:cNvSpPr txBox="1"/>
          <p:nvPr/>
        </p:nvSpPr>
        <p:spPr>
          <a:xfrm>
            <a:off x="2394822" y="5682340"/>
            <a:ext cx="1192891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Layout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5F3868-292C-0E48-BCB5-B99D3FE37D94}"/>
              </a:ext>
            </a:extLst>
          </p:cNvPr>
          <p:cNvSpPr txBox="1"/>
          <p:nvPr/>
        </p:nvSpPr>
        <p:spPr>
          <a:xfrm>
            <a:off x="5979096" y="5682340"/>
            <a:ext cx="269336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Object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parts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7299539-7988-EC4E-85F1-AC27474627B3}"/>
              </a:ext>
            </a:extLst>
          </p:cNvPr>
          <p:cNvSpPr txBox="1"/>
          <p:nvPr/>
        </p:nvSpPr>
        <p:spPr>
          <a:xfrm>
            <a:off x="9786116" y="5682340"/>
            <a:ext cx="4801892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Edges,</a:t>
            </a:r>
            <a:r>
              <a:rPr lang="zh-CN" altLang="en-US" dirty="0"/>
              <a:t> </a:t>
            </a:r>
            <a:r>
              <a:rPr lang="en-US" altLang="zh-CN" dirty="0"/>
              <a:t>textures,</a:t>
            </a:r>
            <a:r>
              <a:rPr lang="zh-CN" altLang="en-US" dirty="0"/>
              <a:t> </a:t>
            </a:r>
            <a:r>
              <a:rPr lang="en-US" altLang="zh-CN" dirty="0"/>
              <a:t>local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  <a:endParaRPr lang="en-US" dirty="0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CE892242-ED3D-4E49-8D02-91179E5DEE59}"/>
              </a:ext>
            </a:extLst>
          </p:cNvPr>
          <p:cNvSpPr txBox="1">
            <a:spLocks/>
          </p:cNvSpPr>
          <p:nvPr/>
        </p:nvSpPr>
        <p:spPr>
          <a:xfrm>
            <a:off x="0" y="481966"/>
            <a:ext cx="14630400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400" dirty="0"/>
              <a:t>Which </a:t>
            </a:r>
            <a:r>
              <a:rPr lang="en-US" altLang="zh-CN" sz="6400" dirty="0"/>
              <a:t>neurons</a:t>
            </a:r>
            <a:r>
              <a:rPr lang="zh-CN" altLang="en-US" sz="6400" dirty="0"/>
              <a:t> </a:t>
            </a:r>
            <a:r>
              <a:rPr lang="en-US" altLang="zh-CN" sz="6400" b="1" dirty="0"/>
              <a:t>correlate</a:t>
            </a:r>
            <a:r>
              <a:rPr lang="zh-CN" altLang="en-US" sz="6400" dirty="0"/>
              <a:t> </a:t>
            </a:r>
            <a:r>
              <a:rPr lang="en-US" altLang="zh-CN" sz="6400" dirty="0"/>
              <a:t>to</a:t>
            </a:r>
            <a:r>
              <a:rPr lang="zh-CN" altLang="en-US" sz="6400" dirty="0"/>
              <a:t> </a:t>
            </a:r>
            <a:r>
              <a:rPr lang="en-US" altLang="zh-CN" sz="6400" dirty="0"/>
              <a:t>an</a:t>
            </a:r>
            <a:r>
              <a:rPr lang="zh-CN" altLang="en-US" sz="6400" dirty="0"/>
              <a:t> </a:t>
            </a:r>
            <a:r>
              <a:rPr lang="en-US" altLang="zh-CN" sz="6400" dirty="0"/>
              <a:t>object</a:t>
            </a:r>
            <a:r>
              <a:rPr lang="zh-CN" altLang="en-US" sz="6400" dirty="0"/>
              <a:t> </a:t>
            </a:r>
            <a:r>
              <a:rPr lang="en-US" altLang="zh-CN" sz="6400" dirty="0"/>
              <a:t>class?</a:t>
            </a:r>
            <a:endParaRPr lang="en-US" sz="64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A6DF340-2B97-4343-80F5-8AFBD7B4B78E}"/>
              </a:ext>
            </a:extLst>
          </p:cNvPr>
          <p:cNvGrpSpPr/>
          <p:nvPr/>
        </p:nvGrpSpPr>
        <p:grpSpPr>
          <a:xfrm>
            <a:off x="64335" y="4656311"/>
            <a:ext cx="14407661" cy="683170"/>
            <a:chOff x="64335" y="4656311"/>
            <a:chExt cx="14407661" cy="68317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A357784-89AF-7F4C-9A18-5D78AC306CC9}"/>
                </a:ext>
              </a:extLst>
            </p:cNvPr>
            <p:cNvGrpSpPr/>
            <p:nvPr/>
          </p:nvGrpSpPr>
          <p:grpSpPr>
            <a:xfrm>
              <a:off x="64335" y="4656311"/>
              <a:ext cx="14407661" cy="683170"/>
              <a:chOff x="64335" y="4656311"/>
              <a:chExt cx="14407661" cy="683170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88253FC-DD1D-6744-B131-DAC1CBB7B0BA}"/>
                  </a:ext>
                </a:extLst>
              </p:cNvPr>
              <p:cNvSpPr txBox="1"/>
              <p:nvPr/>
            </p:nvSpPr>
            <p:spPr>
              <a:xfrm>
                <a:off x="13363872" y="4656311"/>
                <a:ext cx="1108124" cy="5386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Image</a:t>
                </a:r>
                <a:endParaRPr lang="en-US" dirty="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2EFDB70-7BCA-944F-8A7B-DE38B5BC3625}"/>
                  </a:ext>
                </a:extLst>
              </p:cNvPr>
              <p:cNvSpPr txBox="1"/>
              <p:nvPr/>
            </p:nvSpPr>
            <p:spPr>
              <a:xfrm>
                <a:off x="64335" y="4656311"/>
                <a:ext cx="914161" cy="5386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code</a:t>
                </a:r>
                <a:endParaRPr lang="en-US" dirty="0"/>
              </a:p>
            </p:txBody>
          </p: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7E1D61A4-447D-C04B-85A8-46A22B5945DB}"/>
                  </a:ext>
                </a:extLst>
              </p:cNvPr>
              <p:cNvCxnSpPr/>
              <p:nvPr/>
            </p:nvCxnSpPr>
            <p:spPr>
              <a:xfrm>
                <a:off x="457200" y="5339481"/>
                <a:ext cx="13716000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20060EF-0641-9342-A42B-B001075E448A}"/>
                </a:ext>
              </a:extLst>
            </p:cNvPr>
            <p:cNvCxnSpPr>
              <a:cxnSpLocks/>
            </p:cNvCxnSpPr>
            <p:nvPr/>
          </p:nvCxnSpPr>
          <p:spPr>
            <a:xfrm>
              <a:off x="546448" y="5156601"/>
              <a:ext cx="0" cy="18288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32EB987-2516-E64F-919E-118A2CB83EE6}"/>
                </a:ext>
              </a:extLst>
            </p:cNvPr>
            <p:cNvCxnSpPr>
              <a:cxnSpLocks/>
            </p:cNvCxnSpPr>
            <p:nvPr/>
          </p:nvCxnSpPr>
          <p:spPr>
            <a:xfrm>
              <a:off x="13867928" y="5156601"/>
              <a:ext cx="0" cy="18288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FC238A-E5C3-5644-989F-56A60794B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38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5879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C1BDEAB1-E071-C64F-B7A6-27C3FC910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08" y="1576777"/>
            <a:ext cx="12975336" cy="6930511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8E4C896-A30C-EE43-B8E5-1050D3B81321}"/>
              </a:ext>
            </a:extLst>
          </p:cNvPr>
          <p:cNvSpPr txBox="1"/>
          <p:nvPr/>
        </p:nvSpPr>
        <p:spPr>
          <a:xfrm>
            <a:off x="2633107" y="2566633"/>
            <a:ext cx="2241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single neuron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9D04F0B-2859-F143-91E1-03ACAF401737}"/>
              </a:ext>
            </a:extLst>
          </p:cNvPr>
          <p:cNvSpPr txBox="1"/>
          <p:nvPr/>
        </p:nvSpPr>
        <p:spPr>
          <a:xfrm>
            <a:off x="3210744" y="6421741"/>
            <a:ext cx="1475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generate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4FBF03A-E5AB-AA4E-8695-2301A01AF274}"/>
                  </a:ext>
                </a:extLst>
              </p:cNvPr>
              <p:cNvSpPr txBox="1"/>
              <p:nvPr/>
            </p:nvSpPr>
            <p:spPr>
              <a:xfrm>
                <a:off x="762472" y="7192747"/>
                <a:ext cx="4523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𝒛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4FBF03A-E5AB-AA4E-8695-2301A01AF2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472" y="7192747"/>
                <a:ext cx="452368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C8C1A531-73BB-AA47-A98F-1FAE530895E8}"/>
              </a:ext>
            </a:extLst>
          </p:cNvPr>
          <p:cNvSpPr txBox="1"/>
          <p:nvPr/>
        </p:nvSpPr>
        <p:spPr>
          <a:xfrm>
            <a:off x="1541936" y="7454357"/>
            <a:ext cx="1611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generator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BCB59246-73CF-6A43-81C0-B393E977E2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54"/>
          <a:stretch/>
        </p:blipFill>
        <p:spPr>
          <a:xfrm>
            <a:off x="1589336" y="7445487"/>
            <a:ext cx="1549400" cy="1555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59B14A-55F3-5E46-BA53-F6AE15ADB2B5}"/>
              </a:ext>
            </a:extLst>
          </p:cNvPr>
          <p:cNvSpPr txBox="1"/>
          <p:nvPr/>
        </p:nvSpPr>
        <p:spPr>
          <a:xfrm>
            <a:off x="4074840" y="7706380"/>
            <a:ext cx="10555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dirty="0"/>
              <a:t>[</a:t>
            </a:r>
            <a:r>
              <a:rPr lang="en-US" altLang="zh-CN" sz="2800" dirty="0" err="1"/>
              <a:t>Bau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altLang="zh-CN" sz="2800" dirty="0"/>
              <a:t>Zhu,</a:t>
            </a:r>
            <a:r>
              <a:rPr lang="zh-CN" altLang="en-US" sz="2800" dirty="0"/>
              <a:t> </a:t>
            </a:r>
            <a:r>
              <a:rPr lang="en-US" altLang="zh-CN" sz="2800" dirty="0" err="1"/>
              <a:t>Strobelt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altLang="zh-CN" sz="2800" dirty="0"/>
              <a:t>Zhou,</a:t>
            </a:r>
            <a:r>
              <a:rPr lang="zh-CN" altLang="en-US" sz="2800" dirty="0"/>
              <a:t> </a:t>
            </a:r>
            <a:r>
              <a:rPr lang="en-US" altLang="zh-CN" sz="2800" dirty="0"/>
              <a:t>Tenenbaum,</a:t>
            </a:r>
            <a:r>
              <a:rPr lang="zh-CN" altLang="en-US" sz="2800" dirty="0"/>
              <a:t> </a:t>
            </a:r>
            <a:r>
              <a:rPr lang="en-US" altLang="zh-CN" sz="2800" dirty="0"/>
              <a:t>Freeman,</a:t>
            </a:r>
            <a:r>
              <a:rPr lang="zh-CN" altLang="en-US" sz="2800" dirty="0"/>
              <a:t> </a:t>
            </a:r>
            <a:r>
              <a:rPr lang="en-US" altLang="zh-CN" sz="2800" dirty="0"/>
              <a:t>Torralba.</a:t>
            </a:r>
            <a:r>
              <a:rPr lang="zh-CN" altLang="en-US" sz="2800" dirty="0"/>
              <a:t> </a:t>
            </a:r>
            <a:r>
              <a:rPr lang="en-US" altLang="zh-CN" sz="2800" dirty="0"/>
              <a:t>ICLR</a:t>
            </a:r>
            <a:r>
              <a:rPr lang="zh-CN" altLang="en-US" sz="2800" dirty="0"/>
              <a:t> </a:t>
            </a:r>
            <a:r>
              <a:rPr lang="en-US" altLang="zh-CN" sz="2800" dirty="0"/>
              <a:t>2019]</a:t>
            </a:r>
            <a:endParaRPr lang="en-US" sz="280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AB37E18-212C-5A4E-92FF-158EC14DA5C3}"/>
              </a:ext>
            </a:extLst>
          </p:cNvPr>
          <p:cNvSpPr>
            <a:spLocks/>
          </p:cNvSpPr>
          <p:nvPr/>
        </p:nvSpPr>
        <p:spPr>
          <a:xfrm>
            <a:off x="5056632" y="2026568"/>
            <a:ext cx="2011680" cy="1993392"/>
          </a:xfrm>
          <a:prstGeom prst="rect">
            <a:avLst/>
          </a:prstGeom>
          <a:solidFill>
            <a:srgbClr val="D63A33"/>
          </a:solidFill>
          <a:ln w="6350">
            <a:solidFill>
              <a:srgbClr val="000000"/>
            </a:solidFill>
            <a:miter lim="4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2409A9B2-ED1A-E843-A075-BA9CE10DB2A1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920" y="5433800"/>
            <a:ext cx="2011680" cy="197510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53" name="Title 1">
            <a:extLst>
              <a:ext uri="{FF2B5EF4-FFF2-40B4-BE49-F238E27FC236}">
                <a16:creationId xmlns:a16="http://schemas.microsoft.com/office/drawing/2014/main" id="{B3271EBB-13E7-5548-B20E-1753558B8DB0}"/>
              </a:ext>
            </a:extLst>
          </p:cNvPr>
          <p:cNvSpPr txBox="1">
            <a:spLocks/>
          </p:cNvSpPr>
          <p:nvPr/>
        </p:nvSpPr>
        <p:spPr>
          <a:xfrm>
            <a:off x="0" y="481966"/>
            <a:ext cx="14630400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400" dirty="0"/>
              <a:t>Which </a:t>
            </a:r>
            <a:r>
              <a:rPr lang="en-US" altLang="zh-CN" sz="6400" dirty="0"/>
              <a:t>neurons</a:t>
            </a:r>
            <a:r>
              <a:rPr lang="zh-CN" altLang="en-US" sz="6400" dirty="0"/>
              <a:t> </a:t>
            </a:r>
            <a:r>
              <a:rPr lang="en-US" altLang="zh-CN" sz="6400" b="1" dirty="0"/>
              <a:t>cause</a:t>
            </a:r>
            <a:r>
              <a:rPr lang="zh-CN" altLang="en-US" sz="6400" dirty="0"/>
              <a:t> </a:t>
            </a:r>
            <a:r>
              <a:rPr lang="en-US" altLang="zh-CN" sz="6400" dirty="0"/>
              <a:t>an</a:t>
            </a:r>
            <a:r>
              <a:rPr lang="zh-CN" altLang="en-US" sz="6400" dirty="0"/>
              <a:t> </a:t>
            </a:r>
            <a:r>
              <a:rPr lang="en-US" altLang="zh-CN" sz="6400" dirty="0"/>
              <a:t>object</a:t>
            </a:r>
            <a:r>
              <a:rPr lang="zh-CN" altLang="en-US" sz="6400" dirty="0"/>
              <a:t> </a:t>
            </a:r>
            <a:r>
              <a:rPr lang="en-US" altLang="zh-CN" sz="6400" dirty="0"/>
              <a:t>class?</a:t>
            </a:r>
            <a:endParaRPr lang="en-US" sz="6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86E387-4AF1-0E4E-B58A-CCEAEAD597B9}"/>
              </a:ext>
            </a:extLst>
          </p:cNvPr>
          <p:cNvSpPr txBox="1"/>
          <p:nvPr/>
        </p:nvSpPr>
        <p:spPr>
          <a:xfrm>
            <a:off x="5154960" y="1576785"/>
            <a:ext cx="1886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featuremap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B73A96-7103-9E47-8872-820D0CB6F6DC}"/>
              </a:ext>
            </a:extLst>
          </p:cNvPr>
          <p:cNvSpPr txBox="1"/>
          <p:nvPr/>
        </p:nvSpPr>
        <p:spPr>
          <a:xfrm>
            <a:off x="4722912" y="4889153"/>
            <a:ext cx="2690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generated image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E6E8BB-9A2C-A045-AAA7-D2A781B7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39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8756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Learning Natural Image Manifold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1920242"/>
            <a:ext cx="13167360" cy="5866965"/>
          </a:xfrm>
        </p:spPr>
        <p:txBody>
          <a:bodyPr>
            <a:normAutofit/>
          </a:bodyPr>
          <a:lstStyle/>
          <a:p>
            <a:r>
              <a:rPr lang="en-US" dirty="0"/>
              <a:t>Deep generative models:</a:t>
            </a:r>
            <a:endParaRPr lang="en-US" b="0" dirty="0"/>
          </a:p>
          <a:p>
            <a:pPr lvl="1"/>
            <a:r>
              <a:rPr lang="en-US" sz="3200" dirty="0"/>
              <a:t>Generative Adversarial Network (</a:t>
            </a:r>
            <a:r>
              <a:rPr lang="en-US" sz="3200" b="1" dirty="0"/>
              <a:t>GAN</a:t>
            </a:r>
            <a:r>
              <a:rPr lang="en-US" sz="3200" dirty="0"/>
              <a:t>) </a:t>
            </a:r>
          </a:p>
          <a:p>
            <a:pPr marL="731520" lvl="1" indent="0">
              <a:buNone/>
            </a:pPr>
            <a:r>
              <a:rPr lang="en-US" sz="3200" dirty="0"/>
              <a:t>     (e.g., DCGAN, StyleGAN2, </a:t>
            </a:r>
            <a:r>
              <a:rPr lang="en-US" sz="3200" dirty="0" err="1"/>
              <a:t>BigGAN</a:t>
            </a:r>
            <a:r>
              <a:rPr lang="en-US" sz="3200" dirty="0"/>
              <a:t>)</a:t>
            </a:r>
          </a:p>
          <a:p>
            <a:pPr lvl="1"/>
            <a:r>
              <a:rPr lang="en-US" sz="3200" dirty="0"/>
              <a:t>Variational Auto-Encoder (</a:t>
            </a:r>
            <a:r>
              <a:rPr lang="en-US" sz="3200" b="1" dirty="0"/>
              <a:t>VAE</a:t>
            </a:r>
            <a:r>
              <a:rPr lang="en-US" sz="3200" dirty="0"/>
              <a:t>)</a:t>
            </a:r>
          </a:p>
          <a:p>
            <a:pPr marL="731520" lvl="1" indent="0">
              <a:buNone/>
            </a:pPr>
            <a:r>
              <a:rPr lang="en-US" sz="3200" dirty="0"/>
              <a:t>     (e.g., VQ-VAE2) </a:t>
            </a:r>
          </a:p>
          <a:p>
            <a:pPr lvl="1"/>
            <a:r>
              <a:rPr lang="en-US" sz="3200" dirty="0"/>
              <a:t>Flow-based models (e.g., </a:t>
            </a:r>
            <a:r>
              <a:rPr lang="en-US" sz="3200" dirty="0" err="1"/>
              <a:t>RealNVP</a:t>
            </a:r>
            <a:r>
              <a:rPr lang="en-US" sz="3200" dirty="0"/>
              <a:t>, Glow)…</a:t>
            </a:r>
          </a:p>
          <a:p>
            <a:pPr marL="731520" lvl="1" indent="0">
              <a:buNone/>
            </a:pPr>
            <a:r>
              <a:rPr lang="en-US" sz="3200" dirty="0"/>
              <a:t>…</a:t>
            </a:r>
          </a:p>
          <a:p>
            <a:pPr marL="731520" lvl="1" indent="0">
              <a:buNone/>
            </a:pPr>
            <a:endParaRPr lang="en-US" sz="3200" dirty="0"/>
          </a:p>
          <a:p>
            <a:pPr marL="731520" lvl="1" indent="0">
              <a:buNone/>
            </a:pPr>
            <a:endParaRPr lang="en-US" sz="3200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FE4E3E-4EAE-BC40-B557-59401BC369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320" y="2170584"/>
            <a:ext cx="2641457" cy="54244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DF5ABA-9008-724E-BFC2-B7C4DEDF8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4</a:t>
            </a:fld>
            <a:endParaRPr lang="es-E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174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44"/>
    </mc:Choice>
    <mc:Fallback xmlns="">
      <p:transition spd="slow" advTm="44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92E5E8E8-B970-1F45-A1D2-DD01B002D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08" y="1576777"/>
            <a:ext cx="12975336" cy="69305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22144ED-C43C-F140-865A-7B80632B43DB}"/>
              </a:ext>
            </a:extLst>
          </p:cNvPr>
          <p:cNvSpPr txBox="1"/>
          <p:nvPr/>
        </p:nvSpPr>
        <p:spPr>
          <a:xfrm>
            <a:off x="2633107" y="2566633"/>
            <a:ext cx="2241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single neuron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415AA7-FDFA-7D4E-B66E-F24B01FDFDBA}"/>
              </a:ext>
            </a:extLst>
          </p:cNvPr>
          <p:cNvSpPr txBox="1"/>
          <p:nvPr/>
        </p:nvSpPr>
        <p:spPr>
          <a:xfrm>
            <a:off x="5154960" y="1576785"/>
            <a:ext cx="1886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featuremap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ED8DA3-2DCF-E841-8509-E9580DB4426F}"/>
              </a:ext>
            </a:extLst>
          </p:cNvPr>
          <p:cNvSpPr txBox="1"/>
          <p:nvPr/>
        </p:nvSpPr>
        <p:spPr>
          <a:xfrm>
            <a:off x="4722912" y="4889153"/>
            <a:ext cx="2690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generated image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ACADBE-8A49-A94A-9D31-12FDEB94F72F}"/>
              </a:ext>
            </a:extLst>
          </p:cNvPr>
          <p:cNvSpPr txBox="1"/>
          <p:nvPr/>
        </p:nvSpPr>
        <p:spPr>
          <a:xfrm>
            <a:off x="3210744" y="6421741"/>
            <a:ext cx="1475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generate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737B2F2-0342-9349-8846-D145402631C0}"/>
                  </a:ext>
                </a:extLst>
              </p:cNvPr>
              <p:cNvSpPr txBox="1"/>
              <p:nvPr/>
            </p:nvSpPr>
            <p:spPr>
              <a:xfrm>
                <a:off x="762472" y="7192747"/>
                <a:ext cx="4523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𝒛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737B2F2-0342-9349-8846-D145402631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472" y="7192747"/>
                <a:ext cx="452368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77F0BEE0-3C62-2A43-874B-0B335426909D}"/>
              </a:ext>
            </a:extLst>
          </p:cNvPr>
          <p:cNvSpPr txBox="1"/>
          <p:nvPr/>
        </p:nvSpPr>
        <p:spPr>
          <a:xfrm>
            <a:off x="1541936" y="7454357"/>
            <a:ext cx="1611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generator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F87675E-4926-3E45-BF70-BE7BF50F62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54"/>
          <a:stretch/>
        </p:blipFill>
        <p:spPr>
          <a:xfrm>
            <a:off x="1589336" y="7445487"/>
            <a:ext cx="1549400" cy="15555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CAA8B61-30A8-A845-BC01-697AE4D4602C}"/>
              </a:ext>
            </a:extLst>
          </p:cNvPr>
          <p:cNvSpPr>
            <a:spLocks/>
          </p:cNvSpPr>
          <p:nvPr/>
        </p:nvSpPr>
        <p:spPr>
          <a:xfrm>
            <a:off x="8166633" y="2044832"/>
            <a:ext cx="2011680" cy="1993392"/>
          </a:xfrm>
          <a:prstGeom prst="rect">
            <a:avLst/>
          </a:prstGeom>
          <a:solidFill>
            <a:srgbClr val="D63A33"/>
          </a:solidFill>
          <a:ln w="6350">
            <a:solidFill>
              <a:srgbClr val="000000"/>
            </a:solidFill>
            <a:miter lim="4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DEC124D-FB10-4D4A-BE4D-58DB3F646E6E}"/>
              </a:ext>
            </a:extLst>
          </p:cNvPr>
          <p:cNvSpPr txBox="1"/>
          <p:nvPr/>
        </p:nvSpPr>
        <p:spPr>
          <a:xfrm>
            <a:off x="7673345" y="1576785"/>
            <a:ext cx="2998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/>
              <a:t>turn</a:t>
            </a:r>
            <a:r>
              <a:rPr lang="zh-CN" altLang="en-US" sz="2800" dirty="0"/>
              <a:t> </a:t>
            </a:r>
            <a:r>
              <a:rPr lang="en-US" altLang="zh-CN" sz="2800" dirty="0"/>
              <a:t>off the</a:t>
            </a:r>
            <a:r>
              <a:rPr lang="zh-CN" altLang="en-US" sz="2800" dirty="0"/>
              <a:t> </a:t>
            </a:r>
            <a:r>
              <a:rPr lang="en-US" altLang="zh-CN" sz="2800" dirty="0"/>
              <a:t>neuron</a:t>
            </a:r>
            <a:endParaRPr lang="en-US" sz="28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5E56EFE-EDB5-BF49-9DD0-E9899133C1DF}"/>
              </a:ext>
            </a:extLst>
          </p:cNvPr>
          <p:cNvSpPr txBox="1"/>
          <p:nvPr/>
        </p:nvSpPr>
        <p:spPr>
          <a:xfrm>
            <a:off x="7459216" y="4889153"/>
            <a:ext cx="3426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Image</a:t>
            </a:r>
            <a:r>
              <a:rPr lang="zh-CN" altLang="en-US" sz="2800" dirty="0"/>
              <a:t> </a:t>
            </a:r>
            <a:r>
              <a:rPr lang="en-US" altLang="zh-CN" sz="2800" dirty="0"/>
              <a:t>with</a:t>
            </a:r>
            <a:r>
              <a:rPr lang="zh-CN" altLang="en-US" sz="2800" dirty="0"/>
              <a:t> </a:t>
            </a:r>
            <a:r>
              <a:rPr lang="en-US" altLang="zh-CN" sz="2800" dirty="0"/>
              <a:t>neuron</a:t>
            </a:r>
            <a:r>
              <a:rPr lang="zh-CN" altLang="en-US" sz="2800" dirty="0"/>
              <a:t> </a:t>
            </a:r>
            <a:r>
              <a:rPr lang="en-US" altLang="zh-CN" sz="2800" dirty="0"/>
              <a:t>off</a:t>
            </a:r>
            <a:endParaRPr lang="en-US" sz="280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B64A1A6-D477-C548-A331-39787C98D845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633" y="5452064"/>
            <a:ext cx="2011680" cy="197510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ABE670EF-9D36-C749-90A1-17E649BA8EDF}"/>
              </a:ext>
            </a:extLst>
          </p:cNvPr>
          <p:cNvSpPr txBox="1">
            <a:spLocks/>
          </p:cNvSpPr>
          <p:nvPr/>
        </p:nvSpPr>
        <p:spPr>
          <a:xfrm>
            <a:off x="0" y="481966"/>
            <a:ext cx="14630400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400" dirty="0"/>
              <a:t>Which </a:t>
            </a:r>
            <a:r>
              <a:rPr lang="en-US" altLang="zh-CN" sz="6400" dirty="0"/>
              <a:t>neurons</a:t>
            </a:r>
            <a:r>
              <a:rPr lang="zh-CN" altLang="en-US" sz="6400" dirty="0"/>
              <a:t> </a:t>
            </a:r>
            <a:r>
              <a:rPr lang="en-US" altLang="zh-CN" sz="6400" b="1" dirty="0"/>
              <a:t>cause</a:t>
            </a:r>
            <a:r>
              <a:rPr lang="zh-CN" altLang="en-US" sz="6400" dirty="0"/>
              <a:t> </a:t>
            </a:r>
            <a:r>
              <a:rPr lang="en-US" altLang="zh-CN" sz="6400" dirty="0"/>
              <a:t>an</a:t>
            </a:r>
            <a:r>
              <a:rPr lang="zh-CN" altLang="en-US" sz="6400" dirty="0"/>
              <a:t> </a:t>
            </a:r>
            <a:r>
              <a:rPr lang="en-US" altLang="zh-CN" sz="6400" dirty="0"/>
              <a:t>object</a:t>
            </a:r>
            <a:r>
              <a:rPr lang="zh-CN" altLang="en-US" sz="6400" dirty="0"/>
              <a:t> </a:t>
            </a:r>
            <a:r>
              <a:rPr lang="en-US" altLang="zh-CN" sz="6400" dirty="0"/>
              <a:t>class?</a:t>
            </a:r>
            <a:endParaRPr lang="en-US" sz="6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82A8F1-23FF-B84C-BD08-980123AC7BE7}"/>
              </a:ext>
            </a:extLst>
          </p:cNvPr>
          <p:cNvSpPr txBox="1"/>
          <p:nvPr/>
        </p:nvSpPr>
        <p:spPr>
          <a:xfrm>
            <a:off x="4074840" y="7706380"/>
            <a:ext cx="10555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dirty="0"/>
              <a:t>[</a:t>
            </a:r>
            <a:r>
              <a:rPr lang="en-US" altLang="zh-CN" sz="2800" dirty="0" err="1"/>
              <a:t>Bau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altLang="zh-CN" sz="2800" dirty="0"/>
              <a:t>Zhu,</a:t>
            </a:r>
            <a:r>
              <a:rPr lang="zh-CN" altLang="en-US" sz="2800" dirty="0"/>
              <a:t> </a:t>
            </a:r>
            <a:r>
              <a:rPr lang="en-US" altLang="zh-CN" sz="2800" dirty="0" err="1"/>
              <a:t>Strobelt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altLang="zh-CN" sz="2800" dirty="0"/>
              <a:t>Zhou,</a:t>
            </a:r>
            <a:r>
              <a:rPr lang="zh-CN" altLang="en-US" sz="2800" dirty="0"/>
              <a:t> </a:t>
            </a:r>
            <a:r>
              <a:rPr lang="en-US" altLang="zh-CN" sz="2800" dirty="0"/>
              <a:t>Tenenbaum,</a:t>
            </a:r>
            <a:r>
              <a:rPr lang="zh-CN" altLang="en-US" sz="2800" dirty="0"/>
              <a:t> </a:t>
            </a:r>
            <a:r>
              <a:rPr lang="en-US" altLang="zh-CN" sz="2800" dirty="0"/>
              <a:t>Freeman,</a:t>
            </a:r>
            <a:r>
              <a:rPr lang="zh-CN" altLang="en-US" sz="2800" dirty="0"/>
              <a:t> </a:t>
            </a:r>
            <a:r>
              <a:rPr lang="en-US" altLang="zh-CN" sz="2800" dirty="0"/>
              <a:t>Torralba.</a:t>
            </a:r>
            <a:r>
              <a:rPr lang="zh-CN" altLang="en-US" sz="2800" dirty="0"/>
              <a:t> </a:t>
            </a:r>
            <a:r>
              <a:rPr lang="en-US" altLang="zh-CN" sz="2800" dirty="0"/>
              <a:t>ICLR</a:t>
            </a:r>
            <a:r>
              <a:rPr lang="zh-CN" altLang="en-US" sz="2800" dirty="0"/>
              <a:t> </a:t>
            </a:r>
            <a:r>
              <a:rPr lang="en-US" altLang="zh-CN" sz="2800" dirty="0"/>
              <a:t>2019]</a:t>
            </a:r>
            <a:endParaRPr lang="en-US" sz="2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84D04B-1AE3-6945-A63C-B8D1C93C3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40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95433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92E5E8E8-B970-1F45-A1D2-DD01B002D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08" y="1576777"/>
            <a:ext cx="12975336" cy="69305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22144ED-C43C-F140-865A-7B80632B43DB}"/>
              </a:ext>
            </a:extLst>
          </p:cNvPr>
          <p:cNvSpPr txBox="1"/>
          <p:nvPr/>
        </p:nvSpPr>
        <p:spPr>
          <a:xfrm>
            <a:off x="2633107" y="2566633"/>
            <a:ext cx="2241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single neuron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415AA7-FDFA-7D4E-B66E-F24B01FDFDBA}"/>
              </a:ext>
            </a:extLst>
          </p:cNvPr>
          <p:cNvSpPr txBox="1"/>
          <p:nvPr/>
        </p:nvSpPr>
        <p:spPr>
          <a:xfrm>
            <a:off x="5154960" y="1576785"/>
            <a:ext cx="1886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featuremap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ED8DA3-2DCF-E841-8509-E9580DB4426F}"/>
              </a:ext>
            </a:extLst>
          </p:cNvPr>
          <p:cNvSpPr txBox="1"/>
          <p:nvPr/>
        </p:nvSpPr>
        <p:spPr>
          <a:xfrm>
            <a:off x="4722912" y="4889153"/>
            <a:ext cx="2690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generated image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ACADBE-8A49-A94A-9D31-12FDEB94F72F}"/>
              </a:ext>
            </a:extLst>
          </p:cNvPr>
          <p:cNvSpPr txBox="1"/>
          <p:nvPr/>
        </p:nvSpPr>
        <p:spPr>
          <a:xfrm>
            <a:off x="3210744" y="6421741"/>
            <a:ext cx="1475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generate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737B2F2-0342-9349-8846-D145402631C0}"/>
                  </a:ext>
                </a:extLst>
              </p:cNvPr>
              <p:cNvSpPr txBox="1"/>
              <p:nvPr/>
            </p:nvSpPr>
            <p:spPr>
              <a:xfrm>
                <a:off x="762472" y="7192747"/>
                <a:ext cx="4523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𝒛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737B2F2-0342-9349-8846-D145402631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472" y="7192747"/>
                <a:ext cx="452368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77F0BEE0-3C62-2A43-874B-0B335426909D}"/>
              </a:ext>
            </a:extLst>
          </p:cNvPr>
          <p:cNvSpPr txBox="1"/>
          <p:nvPr/>
        </p:nvSpPr>
        <p:spPr>
          <a:xfrm>
            <a:off x="1541936" y="7454357"/>
            <a:ext cx="1611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generator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F87675E-4926-3E45-BF70-BE7BF50F62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54"/>
          <a:stretch/>
        </p:blipFill>
        <p:spPr>
          <a:xfrm>
            <a:off x="1589336" y="7445487"/>
            <a:ext cx="1549400" cy="15555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4D5AC03-8570-064B-BA02-95C0172B1966}"/>
              </a:ext>
            </a:extLst>
          </p:cNvPr>
          <p:cNvSpPr>
            <a:spLocks/>
          </p:cNvSpPr>
          <p:nvPr/>
        </p:nvSpPr>
        <p:spPr>
          <a:xfrm>
            <a:off x="5074920" y="2026568"/>
            <a:ext cx="1993392" cy="1993392"/>
          </a:xfrm>
          <a:prstGeom prst="rect">
            <a:avLst/>
          </a:prstGeom>
          <a:solidFill>
            <a:srgbClr val="FAE938"/>
          </a:solidFill>
          <a:ln w="25400">
            <a:solidFill>
              <a:srgbClr val="000000"/>
            </a:solidFill>
            <a:miter lim="4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2409A9B2-ED1A-E843-A075-BA9CE10DB2A1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920" y="5433800"/>
            <a:ext cx="1993392" cy="197510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81D9D09-59C8-D443-9558-65A2D8B6FCDC}"/>
              </a:ext>
            </a:extLst>
          </p:cNvPr>
          <p:cNvSpPr>
            <a:spLocks/>
          </p:cNvSpPr>
          <p:nvPr/>
        </p:nvSpPr>
        <p:spPr>
          <a:xfrm>
            <a:off x="8166633" y="2044832"/>
            <a:ext cx="2011680" cy="1993392"/>
          </a:xfrm>
          <a:prstGeom prst="rect">
            <a:avLst/>
          </a:prstGeom>
          <a:solidFill>
            <a:srgbClr val="D63A33"/>
          </a:solidFill>
          <a:ln w="6350">
            <a:solidFill>
              <a:srgbClr val="000000"/>
            </a:solidFill>
            <a:miter lim="4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792B44-1D3B-A140-8575-62B1300DD3F1}"/>
              </a:ext>
            </a:extLst>
          </p:cNvPr>
          <p:cNvSpPr txBox="1"/>
          <p:nvPr/>
        </p:nvSpPr>
        <p:spPr>
          <a:xfrm>
            <a:off x="7673346" y="1576785"/>
            <a:ext cx="2998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/>
              <a:t>turn</a:t>
            </a:r>
            <a:r>
              <a:rPr lang="zh-CN" altLang="en-US" sz="2800" dirty="0"/>
              <a:t> </a:t>
            </a:r>
            <a:r>
              <a:rPr lang="en-US" altLang="zh-CN" sz="2800" dirty="0"/>
              <a:t>off the</a:t>
            </a:r>
            <a:r>
              <a:rPr lang="zh-CN" altLang="en-US" sz="2800" dirty="0"/>
              <a:t> </a:t>
            </a:r>
            <a:r>
              <a:rPr lang="en-US" altLang="zh-CN" sz="2800" dirty="0"/>
              <a:t>neuron</a:t>
            </a:r>
            <a:endParaRPr lang="en-US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4E9521-E1AE-EB40-A241-144C08543CB1}"/>
              </a:ext>
            </a:extLst>
          </p:cNvPr>
          <p:cNvSpPr txBox="1"/>
          <p:nvPr/>
        </p:nvSpPr>
        <p:spPr>
          <a:xfrm>
            <a:off x="7459216" y="4889153"/>
            <a:ext cx="3426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Image</a:t>
            </a:r>
            <a:r>
              <a:rPr lang="zh-CN" altLang="en-US" sz="2800" dirty="0"/>
              <a:t> </a:t>
            </a:r>
            <a:r>
              <a:rPr lang="en-US" altLang="zh-CN" sz="2800" dirty="0"/>
              <a:t>with</a:t>
            </a:r>
            <a:r>
              <a:rPr lang="zh-CN" altLang="en-US" sz="2800" dirty="0"/>
              <a:t> </a:t>
            </a:r>
            <a:r>
              <a:rPr lang="en-US" altLang="zh-CN" sz="2800" dirty="0"/>
              <a:t>neuron</a:t>
            </a:r>
            <a:r>
              <a:rPr lang="zh-CN" altLang="en-US" sz="2800" dirty="0"/>
              <a:t> </a:t>
            </a:r>
            <a:r>
              <a:rPr lang="en-US" altLang="zh-CN" sz="2800" dirty="0"/>
              <a:t>off</a:t>
            </a:r>
            <a:endParaRPr lang="en-US" sz="28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93401D2-E7CB-0D4C-B134-239612DED2A4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633" y="5452064"/>
            <a:ext cx="2011680" cy="197510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65F20B8F-BA12-7741-90C3-566F07ABE222}"/>
              </a:ext>
            </a:extLst>
          </p:cNvPr>
          <p:cNvSpPr txBox="1">
            <a:spLocks/>
          </p:cNvSpPr>
          <p:nvPr/>
        </p:nvSpPr>
        <p:spPr>
          <a:xfrm>
            <a:off x="0" y="481966"/>
            <a:ext cx="14630400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400" dirty="0"/>
              <a:t>Which </a:t>
            </a:r>
            <a:r>
              <a:rPr lang="en-US" altLang="zh-CN" sz="6400" dirty="0"/>
              <a:t>neurons</a:t>
            </a:r>
            <a:r>
              <a:rPr lang="zh-CN" altLang="en-US" sz="6400" dirty="0"/>
              <a:t> </a:t>
            </a:r>
            <a:r>
              <a:rPr lang="en-US" altLang="zh-CN" sz="6400" b="1" dirty="0"/>
              <a:t>cause</a:t>
            </a:r>
            <a:r>
              <a:rPr lang="zh-CN" altLang="en-US" sz="6400" dirty="0"/>
              <a:t> </a:t>
            </a:r>
            <a:r>
              <a:rPr lang="en-US" altLang="zh-CN" sz="6400" dirty="0"/>
              <a:t>an</a:t>
            </a:r>
            <a:r>
              <a:rPr lang="zh-CN" altLang="en-US" sz="6400" dirty="0"/>
              <a:t> </a:t>
            </a:r>
            <a:r>
              <a:rPr lang="en-US" altLang="zh-CN" sz="6400" dirty="0"/>
              <a:t>object</a:t>
            </a:r>
            <a:r>
              <a:rPr lang="zh-CN" altLang="en-US" sz="6400" dirty="0"/>
              <a:t> </a:t>
            </a:r>
            <a:r>
              <a:rPr lang="en-US" altLang="zh-CN" sz="6400" dirty="0"/>
              <a:t>class?</a:t>
            </a:r>
            <a:endParaRPr lang="en-US" sz="6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2786563-118D-2C49-B5CD-B3AA5F023D56}"/>
              </a:ext>
            </a:extLst>
          </p:cNvPr>
          <p:cNvSpPr txBox="1"/>
          <p:nvPr/>
        </p:nvSpPr>
        <p:spPr>
          <a:xfrm>
            <a:off x="4074840" y="7706380"/>
            <a:ext cx="10555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dirty="0"/>
              <a:t>[</a:t>
            </a:r>
            <a:r>
              <a:rPr lang="en-US" altLang="zh-CN" sz="2800" dirty="0" err="1"/>
              <a:t>Bau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altLang="zh-CN" sz="2800" dirty="0"/>
              <a:t>Zhu,</a:t>
            </a:r>
            <a:r>
              <a:rPr lang="zh-CN" altLang="en-US" sz="2800" dirty="0"/>
              <a:t> </a:t>
            </a:r>
            <a:r>
              <a:rPr lang="en-US" altLang="zh-CN" sz="2800" dirty="0" err="1"/>
              <a:t>Strobelt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altLang="zh-CN" sz="2800" dirty="0"/>
              <a:t>Zhou,</a:t>
            </a:r>
            <a:r>
              <a:rPr lang="zh-CN" altLang="en-US" sz="2800" dirty="0"/>
              <a:t> </a:t>
            </a:r>
            <a:r>
              <a:rPr lang="en-US" altLang="zh-CN" sz="2800" dirty="0"/>
              <a:t>Tenenbaum,</a:t>
            </a:r>
            <a:r>
              <a:rPr lang="zh-CN" altLang="en-US" sz="2800" dirty="0"/>
              <a:t> </a:t>
            </a:r>
            <a:r>
              <a:rPr lang="en-US" altLang="zh-CN" sz="2800" dirty="0"/>
              <a:t>Freeman,</a:t>
            </a:r>
            <a:r>
              <a:rPr lang="zh-CN" altLang="en-US" sz="2800" dirty="0"/>
              <a:t> </a:t>
            </a:r>
            <a:r>
              <a:rPr lang="en-US" altLang="zh-CN" sz="2800" dirty="0"/>
              <a:t>Torralba.</a:t>
            </a:r>
            <a:r>
              <a:rPr lang="zh-CN" altLang="en-US" sz="2800" dirty="0"/>
              <a:t> </a:t>
            </a:r>
            <a:r>
              <a:rPr lang="en-US" altLang="zh-CN" sz="2800" dirty="0"/>
              <a:t>ICLR</a:t>
            </a:r>
            <a:r>
              <a:rPr lang="zh-CN" altLang="en-US" sz="2800" dirty="0"/>
              <a:t> </a:t>
            </a:r>
            <a:r>
              <a:rPr lang="en-US" altLang="zh-CN" sz="2800" dirty="0"/>
              <a:t>2019]</a:t>
            </a:r>
            <a:endParaRPr lang="en-US" sz="2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282CA6-C123-7441-8B61-C7EF376AC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41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4070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92E5E8E8-B970-1F45-A1D2-DD01B002D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08" y="1576777"/>
            <a:ext cx="12975336" cy="69305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22144ED-C43C-F140-865A-7B80632B43DB}"/>
              </a:ext>
            </a:extLst>
          </p:cNvPr>
          <p:cNvSpPr txBox="1"/>
          <p:nvPr/>
        </p:nvSpPr>
        <p:spPr>
          <a:xfrm>
            <a:off x="2633107" y="2566633"/>
            <a:ext cx="2241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single neuron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415AA7-FDFA-7D4E-B66E-F24B01FDFDBA}"/>
              </a:ext>
            </a:extLst>
          </p:cNvPr>
          <p:cNvSpPr txBox="1"/>
          <p:nvPr/>
        </p:nvSpPr>
        <p:spPr>
          <a:xfrm>
            <a:off x="5154960" y="1576785"/>
            <a:ext cx="1886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featuremap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ED8DA3-2DCF-E841-8509-E9580DB4426F}"/>
              </a:ext>
            </a:extLst>
          </p:cNvPr>
          <p:cNvSpPr txBox="1"/>
          <p:nvPr/>
        </p:nvSpPr>
        <p:spPr>
          <a:xfrm>
            <a:off x="4722912" y="4889153"/>
            <a:ext cx="2690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generated image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ACADBE-8A49-A94A-9D31-12FDEB94F72F}"/>
              </a:ext>
            </a:extLst>
          </p:cNvPr>
          <p:cNvSpPr txBox="1"/>
          <p:nvPr/>
        </p:nvSpPr>
        <p:spPr>
          <a:xfrm>
            <a:off x="3210744" y="6421741"/>
            <a:ext cx="1475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generate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737B2F2-0342-9349-8846-D145402631C0}"/>
                  </a:ext>
                </a:extLst>
              </p:cNvPr>
              <p:cNvSpPr txBox="1"/>
              <p:nvPr/>
            </p:nvSpPr>
            <p:spPr>
              <a:xfrm>
                <a:off x="762472" y="7192747"/>
                <a:ext cx="4523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𝒛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737B2F2-0342-9349-8846-D145402631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472" y="7192747"/>
                <a:ext cx="452368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77F0BEE0-3C62-2A43-874B-0B335426909D}"/>
              </a:ext>
            </a:extLst>
          </p:cNvPr>
          <p:cNvSpPr txBox="1"/>
          <p:nvPr/>
        </p:nvSpPr>
        <p:spPr>
          <a:xfrm>
            <a:off x="1541936" y="7454357"/>
            <a:ext cx="1611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generator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F87675E-4926-3E45-BF70-BE7BF50F62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54"/>
          <a:stretch/>
        </p:blipFill>
        <p:spPr>
          <a:xfrm>
            <a:off x="1589336" y="7445487"/>
            <a:ext cx="1549400" cy="15555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4D5AC03-8570-064B-BA02-95C0172B1966}"/>
              </a:ext>
            </a:extLst>
          </p:cNvPr>
          <p:cNvSpPr>
            <a:spLocks/>
          </p:cNvSpPr>
          <p:nvPr/>
        </p:nvSpPr>
        <p:spPr>
          <a:xfrm>
            <a:off x="11619497" y="2026568"/>
            <a:ext cx="1993392" cy="1993392"/>
          </a:xfrm>
          <a:prstGeom prst="rect">
            <a:avLst/>
          </a:prstGeom>
          <a:solidFill>
            <a:srgbClr val="FAE938"/>
          </a:solidFill>
          <a:ln w="25400">
            <a:solidFill>
              <a:srgbClr val="000000"/>
            </a:solidFill>
            <a:miter lim="4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2409A9B2-ED1A-E843-A075-BA9CE10DB2A1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497" y="5433800"/>
            <a:ext cx="1993392" cy="197510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81D9D09-59C8-D443-9558-65A2D8B6FCDC}"/>
              </a:ext>
            </a:extLst>
          </p:cNvPr>
          <p:cNvSpPr>
            <a:spLocks/>
          </p:cNvSpPr>
          <p:nvPr/>
        </p:nvSpPr>
        <p:spPr>
          <a:xfrm>
            <a:off x="8165592" y="2048256"/>
            <a:ext cx="2011680" cy="1993392"/>
          </a:xfrm>
          <a:prstGeom prst="rect">
            <a:avLst/>
          </a:prstGeom>
          <a:solidFill>
            <a:srgbClr val="D63A33"/>
          </a:solidFill>
          <a:ln w="6350">
            <a:solidFill>
              <a:srgbClr val="000000"/>
            </a:solidFill>
            <a:miter lim="4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93401D2-E7CB-0D4C-B134-239612DED2A4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592" y="5449824"/>
            <a:ext cx="2011680" cy="197510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2F5FB17-BE70-7749-A1A3-0ED5278DA03D}"/>
              </a:ext>
            </a:extLst>
          </p:cNvPr>
          <p:cNvSpPr txBox="1"/>
          <p:nvPr/>
        </p:nvSpPr>
        <p:spPr>
          <a:xfrm>
            <a:off x="11129729" y="1576785"/>
            <a:ext cx="2972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/>
              <a:t>turn</a:t>
            </a:r>
            <a:r>
              <a:rPr lang="zh-CN" altLang="en-US" sz="2800" dirty="0"/>
              <a:t> </a:t>
            </a:r>
            <a:r>
              <a:rPr lang="en-US" altLang="zh-CN" sz="2800" dirty="0"/>
              <a:t>on the</a:t>
            </a:r>
            <a:r>
              <a:rPr lang="zh-CN" altLang="en-US" sz="2800" dirty="0"/>
              <a:t> </a:t>
            </a:r>
            <a:r>
              <a:rPr lang="en-US" altLang="zh-CN" sz="2800" dirty="0"/>
              <a:t>neuron</a:t>
            </a:r>
            <a:endParaRPr lang="en-US" sz="28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E58E037-9800-854A-9340-C123A2FB45C8}"/>
              </a:ext>
            </a:extLst>
          </p:cNvPr>
          <p:cNvSpPr txBox="1"/>
          <p:nvPr/>
        </p:nvSpPr>
        <p:spPr>
          <a:xfrm>
            <a:off x="10915600" y="4889153"/>
            <a:ext cx="3401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Image</a:t>
            </a:r>
            <a:r>
              <a:rPr lang="zh-CN" altLang="en-US" sz="2800" dirty="0"/>
              <a:t> </a:t>
            </a:r>
            <a:r>
              <a:rPr lang="en-US" altLang="zh-CN" sz="2800" dirty="0"/>
              <a:t>with</a:t>
            </a:r>
            <a:r>
              <a:rPr lang="zh-CN" altLang="en-US" sz="2800" dirty="0"/>
              <a:t> </a:t>
            </a:r>
            <a:r>
              <a:rPr lang="en-US" altLang="zh-CN" sz="2800" dirty="0"/>
              <a:t>neuron</a:t>
            </a:r>
            <a:r>
              <a:rPr lang="zh-CN" altLang="en-US" sz="2800" dirty="0"/>
              <a:t> </a:t>
            </a:r>
            <a:r>
              <a:rPr lang="en-US" altLang="zh-CN" sz="2800" dirty="0"/>
              <a:t>on</a:t>
            </a:r>
            <a:endParaRPr lang="en-US" sz="28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8C90732-8FDD-5746-AC67-79165D28C4F1}"/>
              </a:ext>
            </a:extLst>
          </p:cNvPr>
          <p:cNvGrpSpPr/>
          <p:nvPr/>
        </p:nvGrpSpPr>
        <p:grpSpPr>
          <a:xfrm>
            <a:off x="9474605" y="7417207"/>
            <a:ext cx="3253840" cy="797004"/>
            <a:chOff x="9474605" y="7417207"/>
            <a:chExt cx="3253840" cy="79700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CB5743D-3CF5-354E-AAB7-9C4946E22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639964" y="6324691"/>
              <a:ext cx="367668" cy="25527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42A9BDB-D6EA-0842-AAB6-F4CD7D8B9D16}"/>
                </a:ext>
              </a:extLst>
            </p:cNvPr>
            <p:cNvSpPr txBox="1"/>
            <p:nvPr/>
          </p:nvSpPr>
          <p:spPr>
            <a:xfrm>
              <a:off x="9474605" y="7690991"/>
              <a:ext cx="32538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/>
                <a:t>average</a:t>
              </a:r>
              <a:r>
                <a:rPr lang="zh-CN" altLang="en-US" sz="2800" dirty="0"/>
                <a:t> </a:t>
              </a:r>
              <a:r>
                <a:rPr lang="en-US" altLang="zh-CN" sz="2800" dirty="0"/>
                <a:t>causal</a:t>
              </a:r>
              <a:r>
                <a:rPr lang="zh-CN" altLang="en-US" sz="2800" dirty="0"/>
                <a:t> </a:t>
              </a:r>
              <a:r>
                <a:rPr lang="en-US" altLang="zh-CN" sz="2800" dirty="0"/>
                <a:t>effect</a:t>
              </a:r>
              <a:endParaRPr lang="en-US" sz="2800" dirty="0"/>
            </a:p>
          </p:txBody>
        </p:sp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9127ADA8-6367-0F46-99DD-4C08A6ED754A}"/>
              </a:ext>
            </a:extLst>
          </p:cNvPr>
          <p:cNvSpPr txBox="1">
            <a:spLocks/>
          </p:cNvSpPr>
          <p:nvPr/>
        </p:nvSpPr>
        <p:spPr>
          <a:xfrm>
            <a:off x="0" y="481966"/>
            <a:ext cx="14630400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400" dirty="0"/>
              <a:t>Which </a:t>
            </a:r>
            <a:r>
              <a:rPr lang="en-US" altLang="zh-CN" sz="6400" dirty="0"/>
              <a:t>neurons</a:t>
            </a:r>
            <a:r>
              <a:rPr lang="zh-CN" altLang="en-US" sz="6400" dirty="0"/>
              <a:t> </a:t>
            </a:r>
            <a:r>
              <a:rPr lang="en-US" altLang="zh-CN" sz="6400" b="1" dirty="0"/>
              <a:t>cause</a:t>
            </a:r>
            <a:r>
              <a:rPr lang="zh-CN" altLang="en-US" sz="6400" dirty="0"/>
              <a:t> </a:t>
            </a:r>
            <a:r>
              <a:rPr lang="en-US" altLang="zh-CN" sz="6400" dirty="0"/>
              <a:t>an</a:t>
            </a:r>
            <a:r>
              <a:rPr lang="zh-CN" altLang="en-US" sz="6400" dirty="0"/>
              <a:t> </a:t>
            </a:r>
            <a:r>
              <a:rPr lang="en-US" altLang="zh-CN" sz="6400" dirty="0"/>
              <a:t>object</a:t>
            </a:r>
            <a:r>
              <a:rPr lang="zh-CN" altLang="en-US" sz="6400" dirty="0"/>
              <a:t> </a:t>
            </a:r>
            <a:r>
              <a:rPr lang="en-US" altLang="zh-CN" sz="6400" dirty="0"/>
              <a:t>class?</a:t>
            </a:r>
            <a:endParaRPr lang="en-US" sz="6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9B811A-A672-2A44-9A33-9C0CD22216F1}"/>
              </a:ext>
            </a:extLst>
          </p:cNvPr>
          <p:cNvSpPr txBox="1"/>
          <p:nvPr/>
        </p:nvSpPr>
        <p:spPr>
          <a:xfrm>
            <a:off x="7673346" y="1576785"/>
            <a:ext cx="2998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/>
              <a:t>turn</a:t>
            </a:r>
            <a:r>
              <a:rPr lang="zh-CN" altLang="en-US" sz="2800" dirty="0"/>
              <a:t> </a:t>
            </a:r>
            <a:r>
              <a:rPr lang="en-US" altLang="zh-CN" sz="2800" dirty="0"/>
              <a:t>off the</a:t>
            </a:r>
            <a:r>
              <a:rPr lang="zh-CN" altLang="en-US" sz="2800" dirty="0"/>
              <a:t> </a:t>
            </a:r>
            <a:r>
              <a:rPr lang="en-US" altLang="zh-CN" sz="2800" dirty="0"/>
              <a:t>neuron</a:t>
            </a:r>
            <a:endParaRPr lang="en-US" sz="28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12C208-5DEB-9A47-9043-D3B6C05CA337}"/>
              </a:ext>
            </a:extLst>
          </p:cNvPr>
          <p:cNvSpPr txBox="1"/>
          <p:nvPr/>
        </p:nvSpPr>
        <p:spPr>
          <a:xfrm>
            <a:off x="7459216" y="4889153"/>
            <a:ext cx="3426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Image</a:t>
            </a:r>
            <a:r>
              <a:rPr lang="zh-CN" altLang="en-US" sz="2800" dirty="0"/>
              <a:t> </a:t>
            </a:r>
            <a:r>
              <a:rPr lang="en-US" altLang="zh-CN" sz="2800" dirty="0"/>
              <a:t>with</a:t>
            </a:r>
            <a:r>
              <a:rPr lang="zh-CN" altLang="en-US" sz="2800" dirty="0"/>
              <a:t> </a:t>
            </a:r>
            <a:r>
              <a:rPr lang="en-US" altLang="zh-CN" sz="2800" dirty="0"/>
              <a:t>neuron</a:t>
            </a:r>
            <a:r>
              <a:rPr lang="zh-CN" altLang="en-US" sz="2800" dirty="0"/>
              <a:t> </a:t>
            </a:r>
            <a:r>
              <a:rPr lang="en-US" altLang="zh-CN" sz="2800" dirty="0"/>
              <a:t>off</a:t>
            </a:r>
            <a:endParaRPr lang="en-US" sz="2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A5C1C2-0F68-0E47-9690-FBB7C4FEA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42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87960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http://wednesday.csail.mit.edu/davidbau/newdissect/dissect/figure/teaser/726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927" y="1947664"/>
            <a:ext cx="2743200" cy="27432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7119" y="1947664"/>
            <a:ext cx="2743200" cy="27432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http://wednesday.csail.mit.edu/davidbau/newdissect/dissect/figure/teaser/767.jp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0" y="1947664"/>
            <a:ext cx="2743200" cy="27432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63502" y="1947664"/>
            <a:ext cx="2743200" cy="27432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BD3393E-1BE7-1F4E-9CD6-69495CDE08ED}"/>
              </a:ext>
            </a:extLst>
          </p:cNvPr>
          <p:cNvGrpSpPr/>
          <p:nvPr/>
        </p:nvGrpSpPr>
        <p:grpSpPr>
          <a:xfrm>
            <a:off x="1613927" y="4834880"/>
            <a:ext cx="11392775" cy="2743200"/>
            <a:chOff x="1613927" y="5050904"/>
            <a:chExt cx="11392775" cy="2743200"/>
          </a:xfrm>
        </p:grpSpPr>
        <p:pic>
          <p:nvPicPr>
            <p:cNvPr id="35" name="Picture 16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63502" y="5050904"/>
              <a:ext cx="2743200" cy="2743200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4" descr="http://wednesday.csail.mit.edu/davidbau/newdissect/dissect/figure/teaser/767-unit.png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1" y="5050904"/>
              <a:ext cx="2743200" cy="2743200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2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497119" y="5050904"/>
              <a:ext cx="2743200" cy="2743200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0" descr="http://wednesday.csail.mit.edu/davidbau/newdissect/dissect/figure/teaser/726-unit.png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3927" y="5050904"/>
              <a:ext cx="2743200" cy="2743200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D832134-B628-FC44-B44C-E11459849A7D}"/>
              </a:ext>
            </a:extLst>
          </p:cNvPr>
          <p:cNvGrpSpPr/>
          <p:nvPr/>
        </p:nvGrpSpPr>
        <p:grpSpPr>
          <a:xfrm>
            <a:off x="1613928" y="4834880"/>
            <a:ext cx="11392774" cy="2743200"/>
            <a:chOff x="1613928" y="5548064"/>
            <a:chExt cx="11392774" cy="2743200"/>
          </a:xfrm>
        </p:grpSpPr>
        <p:pic>
          <p:nvPicPr>
            <p:cNvPr id="12" name="Picture 18">
              <a:extLst>
                <a:ext uri="{FF2B5EF4-FFF2-40B4-BE49-F238E27FC236}">
                  <a16:creationId xmlns:a16="http://schemas.microsoft.com/office/drawing/2014/main" id="{F4363269-8C52-0B46-A89F-6A169A8E43B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613928" y="5548064"/>
              <a:ext cx="2743200" cy="2743200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0">
              <a:extLst>
                <a:ext uri="{FF2B5EF4-FFF2-40B4-BE49-F238E27FC236}">
                  <a16:creationId xmlns:a16="http://schemas.microsoft.com/office/drawing/2014/main" id="{0AD3FC7E-68EA-7F4B-87DA-1A33097BE0A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497119" y="5548064"/>
              <a:ext cx="2743200" cy="2743200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2">
              <a:extLst>
                <a:ext uri="{FF2B5EF4-FFF2-40B4-BE49-F238E27FC236}">
                  <a16:creationId xmlns:a16="http://schemas.microsoft.com/office/drawing/2014/main" id="{93EE245B-0938-4D4A-B51D-F3BC5FEC4DD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380310" y="5548064"/>
              <a:ext cx="2743200" cy="2743200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4">
              <a:extLst>
                <a:ext uri="{FF2B5EF4-FFF2-40B4-BE49-F238E27FC236}">
                  <a16:creationId xmlns:a16="http://schemas.microsoft.com/office/drawing/2014/main" id="{9379C424-2426-A147-8288-ECFF642B132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63502" y="5548064"/>
              <a:ext cx="2743200" cy="2743200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72002E8-B07C-204B-974E-2F182229CC36}"/>
              </a:ext>
            </a:extLst>
          </p:cNvPr>
          <p:cNvGrpSpPr/>
          <p:nvPr/>
        </p:nvGrpSpPr>
        <p:grpSpPr>
          <a:xfrm>
            <a:off x="1613928" y="4834880"/>
            <a:ext cx="11392774" cy="2743200"/>
            <a:chOff x="1613928" y="7636296"/>
            <a:chExt cx="11392774" cy="2743200"/>
          </a:xfrm>
        </p:grpSpPr>
        <p:pic>
          <p:nvPicPr>
            <p:cNvPr id="18" name="Picture 26">
              <a:extLst>
                <a:ext uri="{FF2B5EF4-FFF2-40B4-BE49-F238E27FC236}">
                  <a16:creationId xmlns:a16="http://schemas.microsoft.com/office/drawing/2014/main" id="{64F23ACB-3A59-BC46-BB44-3DF91999479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613928" y="7636296"/>
              <a:ext cx="2743200" cy="2743200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8">
              <a:extLst>
                <a:ext uri="{FF2B5EF4-FFF2-40B4-BE49-F238E27FC236}">
                  <a16:creationId xmlns:a16="http://schemas.microsoft.com/office/drawing/2014/main" id="{E4B544CB-1ACE-E84C-8249-75D47D27D46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497119" y="7636296"/>
              <a:ext cx="2743200" cy="2743200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30">
              <a:extLst>
                <a:ext uri="{FF2B5EF4-FFF2-40B4-BE49-F238E27FC236}">
                  <a16:creationId xmlns:a16="http://schemas.microsoft.com/office/drawing/2014/main" id="{E829CD41-4D05-9343-B32D-90074B26CAF8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380310" y="7636296"/>
              <a:ext cx="2743200" cy="2743200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32">
              <a:extLst>
                <a:ext uri="{FF2B5EF4-FFF2-40B4-BE49-F238E27FC236}">
                  <a16:creationId xmlns:a16="http://schemas.microsoft.com/office/drawing/2014/main" id="{2D6D2031-0A7D-4243-A928-BE32238B72B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63502" y="7636296"/>
              <a:ext cx="2743200" cy="2743200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9BBA5681-600E-CB40-9AA4-022C58E2B7E3}"/>
              </a:ext>
            </a:extLst>
          </p:cNvPr>
          <p:cNvSpPr txBox="1">
            <a:spLocks/>
          </p:cNvSpPr>
          <p:nvPr/>
        </p:nvSpPr>
        <p:spPr>
          <a:xfrm>
            <a:off x="0" y="481966"/>
            <a:ext cx="14630400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400" dirty="0"/>
              <a:t>Which </a:t>
            </a:r>
            <a:r>
              <a:rPr lang="en-US" altLang="zh-CN" sz="6400" dirty="0"/>
              <a:t>neurons</a:t>
            </a:r>
            <a:r>
              <a:rPr lang="zh-CN" altLang="en-US" sz="6400" dirty="0"/>
              <a:t> </a:t>
            </a:r>
            <a:r>
              <a:rPr lang="en-US" altLang="zh-CN" sz="6400" b="1" dirty="0"/>
              <a:t>cause</a:t>
            </a:r>
            <a:r>
              <a:rPr lang="zh-CN" altLang="en-US" sz="6400" dirty="0"/>
              <a:t> </a:t>
            </a:r>
            <a:r>
              <a:rPr lang="en-US" altLang="zh-CN" sz="6400" dirty="0"/>
              <a:t>an</a:t>
            </a:r>
            <a:r>
              <a:rPr lang="zh-CN" altLang="en-US" sz="6400" dirty="0"/>
              <a:t> </a:t>
            </a:r>
            <a:r>
              <a:rPr lang="en-US" altLang="zh-CN" sz="6400" dirty="0"/>
              <a:t>object</a:t>
            </a:r>
            <a:r>
              <a:rPr lang="zh-CN" altLang="en-US" sz="6400" dirty="0"/>
              <a:t> </a:t>
            </a:r>
            <a:r>
              <a:rPr lang="en-US" altLang="zh-CN" sz="6400" dirty="0"/>
              <a:t>class?</a:t>
            </a:r>
            <a:endParaRPr lang="en-US" sz="6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DDE204-665E-9E47-B005-C82D89060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43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83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481966"/>
            <a:ext cx="14630400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400" dirty="0"/>
              <a:t>Object-Scene</a:t>
            </a:r>
            <a:r>
              <a:rPr lang="zh-CN" altLang="en-US" sz="6400" dirty="0"/>
              <a:t> </a:t>
            </a:r>
            <a:r>
              <a:rPr lang="en-US" altLang="zh-CN" sz="6400" dirty="0"/>
              <a:t>Relationships</a:t>
            </a:r>
            <a:endParaRPr lang="en-US" sz="6400" dirty="0"/>
          </a:p>
        </p:txBody>
      </p:sp>
      <p:pic>
        <p:nvPicPr>
          <p:cNvPr id="31" name="Picture 2" descr="http://wednesday.csail.mit.edu/davidbau/newdissect/dissect/figure/confroom_ablation/person-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292" y="2460115"/>
            <a:ext cx="4519520" cy="460701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ttp://wednesday.csail.mit.edu/davidbau/newdissect/dissect/figure/confroom_ablation/person-70-ablat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588" y="2460115"/>
            <a:ext cx="4519520" cy="460701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594167" y="7022994"/>
            <a:ext cx="54420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200" dirty="0">
                <a:latin typeface="Calibri" charset="0"/>
                <a:ea typeface="Calibri" charset="0"/>
                <a:cs typeface="Calibri" charset="0"/>
              </a:rPr>
              <a:t>Turn off</a:t>
            </a:r>
            <a:r>
              <a:rPr lang="zh-CN" altLang="en-US" sz="42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4200" b="1" dirty="0">
                <a:latin typeface="Calibri" charset="0"/>
                <a:ea typeface="Calibri" charset="0"/>
                <a:cs typeface="Calibri" charset="0"/>
              </a:rPr>
              <a:t>person</a:t>
            </a:r>
            <a:r>
              <a:rPr lang="zh-CN" altLang="en-US" sz="42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4200" dirty="0">
                <a:latin typeface="Calibri" charset="0"/>
                <a:ea typeface="Calibri" charset="0"/>
                <a:cs typeface="Calibri" charset="0"/>
              </a:rPr>
              <a:t>neurons</a:t>
            </a:r>
            <a:endParaRPr lang="en-US" sz="42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E1A1F0-C751-9341-852B-242D31F30597}"/>
              </a:ext>
            </a:extLst>
          </p:cNvPr>
          <p:cNvSpPr txBox="1"/>
          <p:nvPr/>
        </p:nvSpPr>
        <p:spPr>
          <a:xfrm>
            <a:off x="1205345" y="4779818"/>
            <a:ext cx="184731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F947CB-3132-E94A-BE3F-486797610585}"/>
              </a:ext>
            </a:extLst>
          </p:cNvPr>
          <p:cNvSpPr txBox="1"/>
          <p:nvPr/>
        </p:nvSpPr>
        <p:spPr>
          <a:xfrm>
            <a:off x="-1413164" y="4114800"/>
            <a:ext cx="184731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95A66F-0C85-1D4A-9671-F29870328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44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2825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ttp://wednesday.csail.mit.edu/davidbau/newdissect/dissect/figure/confroom_ablation/window-16-ablated.jpg">
            <a:extLst>
              <a:ext uri="{FF2B5EF4-FFF2-40B4-BE49-F238E27FC236}">
                <a16:creationId xmlns:a16="http://schemas.microsoft.com/office/drawing/2014/main" id="{4BF0B9BC-287C-E145-9662-12BD373B8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588" y="2460115"/>
            <a:ext cx="4521054" cy="460857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481966"/>
            <a:ext cx="14630400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400" dirty="0"/>
              <a:t>Object-Scene</a:t>
            </a:r>
            <a:r>
              <a:rPr lang="zh-CN" altLang="en-US" sz="6400" dirty="0"/>
              <a:t> </a:t>
            </a:r>
            <a:r>
              <a:rPr lang="en-US" altLang="zh-CN" sz="6400" dirty="0"/>
              <a:t>Relationships</a:t>
            </a:r>
            <a:endParaRPr lang="en-US" sz="6400" dirty="0"/>
          </a:p>
        </p:txBody>
      </p:sp>
      <p:sp>
        <p:nvSpPr>
          <p:cNvPr id="12" name="TextBox 11"/>
          <p:cNvSpPr txBox="1"/>
          <p:nvPr/>
        </p:nvSpPr>
        <p:spPr>
          <a:xfrm>
            <a:off x="4448163" y="7022994"/>
            <a:ext cx="573560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200" dirty="0">
                <a:latin typeface="Calibri" charset="0"/>
                <a:ea typeface="Calibri" charset="0"/>
                <a:cs typeface="Calibri" charset="0"/>
              </a:rPr>
              <a:t>Turn off</a:t>
            </a:r>
            <a:r>
              <a:rPr lang="zh-CN" altLang="en-US" sz="42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4200" b="1" dirty="0">
                <a:latin typeface="Calibri" charset="0"/>
                <a:ea typeface="Calibri" charset="0"/>
                <a:cs typeface="Calibri" charset="0"/>
              </a:rPr>
              <a:t>window</a:t>
            </a:r>
            <a:r>
              <a:rPr lang="zh-CN" altLang="en-US" sz="42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4200" dirty="0">
                <a:latin typeface="Calibri" charset="0"/>
                <a:ea typeface="Calibri" charset="0"/>
                <a:cs typeface="Calibri" charset="0"/>
              </a:rPr>
              <a:t>neurons</a:t>
            </a:r>
            <a:endParaRPr lang="en-US" sz="42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9" name="Picture 7" descr="http://wednesday.csail.mit.edu/davidbau/newdissect/dissect/figure/confroom_ablation/window-16.jpg">
            <a:extLst>
              <a:ext uri="{FF2B5EF4-FFF2-40B4-BE49-F238E27FC236}">
                <a16:creationId xmlns:a16="http://schemas.microsoft.com/office/drawing/2014/main" id="{DDD3E1FC-142F-3741-AAE0-57164738F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292" y="2460115"/>
            <a:ext cx="4521054" cy="460857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19A54E-F109-9D43-8957-881EB3ED3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45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2105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 descr="http://wednesday.csail.mit.edu/davidbau/newdissect/dissect/figure/confroom_ablation/table-275-ablated.jpg">
            <a:extLst>
              <a:ext uri="{FF2B5EF4-FFF2-40B4-BE49-F238E27FC236}">
                <a16:creationId xmlns:a16="http://schemas.microsoft.com/office/drawing/2014/main" id="{5BC18CFF-C448-B543-9966-EB37DA2E3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588" y="2460115"/>
            <a:ext cx="4521054" cy="460857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http://wednesday.csail.mit.edu/davidbau/newdissect/dissect/figure/confroom_ablation/table-275.jpg">
            <a:extLst>
              <a:ext uri="{FF2B5EF4-FFF2-40B4-BE49-F238E27FC236}">
                <a16:creationId xmlns:a16="http://schemas.microsoft.com/office/drawing/2014/main" id="{AF8E3962-051F-7F48-BDB6-128A8C5B6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292" y="2460115"/>
            <a:ext cx="4521054" cy="460857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481966"/>
            <a:ext cx="14630400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400" dirty="0"/>
              <a:t>Object-Scene</a:t>
            </a:r>
            <a:r>
              <a:rPr lang="zh-CN" altLang="en-US" sz="6400" dirty="0"/>
              <a:t> </a:t>
            </a:r>
            <a:r>
              <a:rPr lang="en-US" altLang="zh-CN" sz="6400" dirty="0"/>
              <a:t>Relationships</a:t>
            </a:r>
            <a:endParaRPr lang="en-US" sz="6400" dirty="0"/>
          </a:p>
        </p:txBody>
      </p:sp>
      <p:sp>
        <p:nvSpPr>
          <p:cNvPr id="12" name="TextBox 11"/>
          <p:cNvSpPr txBox="1"/>
          <p:nvPr/>
        </p:nvSpPr>
        <p:spPr>
          <a:xfrm>
            <a:off x="4794798" y="7022994"/>
            <a:ext cx="50423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200" dirty="0">
                <a:latin typeface="Calibri" charset="0"/>
                <a:ea typeface="Calibri" charset="0"/>
                <a:cs typeface="Calibri" charset="0"/>
              </a:rPr>
              <a:t>Turn off</a:t>
            </a:r>
            <a:r>
              <a:rPr lang="zh-CN" altLang="en-US" sz="42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4200" b="1" dirty="0">
                <a:latin typeface="Calibri" charset="0"/>
                <a:ea typeface="Calibri" charset="0"/>
                <a:cs typeface="Calibri" charset="0"/>
              </a:rPr>
              <a:t>table</a:t>
            </a:r>
            <a:r>
              <a:rPr lang="zh-CN" altLang="en-US" sz="42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4200" dirty="0">
                <a:latin typeface="Calibri" charset="0"/>
                <a:ea typeface="Calibri" charset="0"/>
                <a:cs typeface="Calibri" charset="0"/>
              </a:rPr>
              <a:t>neurons</a:t>
            </a:r>
            <a:endParaRPr lang="en-US" sz="4200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28652DB-DF54-8047-AE4D-53B2BBCE0F30}"/>
              </a:ext>
            </a:extLst>
          </p:cNvPr>
          <p:cNvCxnSpPr>
            <a:cxnSpLocks/>
          </p:cNvCxnSpPr>
          <p:nvPr/>
        </p:nvCxnSpPr>
        <p:spPr>
          <a:xfrm>
            <a:off x="4002832" y="3981080"/>
            <a:ext cx="402553" cy="4572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3B85AF-DB78-7947-892C-F140E73D5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46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6262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9" descr="http://wednesday.csail.mit.edu/davidbau/newdissect/dissect/figure/confroom_ablation/chair-122-ablated.jpg">
            <a:extLst>
              <a:ext uri="{FF2B5EF4-FFF2-40B4-BE49-F238E27FC236}">
                <a16:creationId xmlns:a16="http://schemas.microsoft.com/office/drawing/2014/main" id="{9A6CD60C-B6FA-F44C-989E-9D0A956CF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588" y="2460115"/>
            <a:ext cx="4521054" cy="460857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7" descr="http://wednesday.csail.mit.edu/davidbau/newdissect/dissect/figure/confroom_ablation/chair-122.jpg">
            <a:extLst>
              <a:ext uri="{FF2B5EF4-FFF2-40B4-BE49-F238E27FC236}">
                <a16:creationId xmlns:a16="http://schemas.microsoft.com/office/drawing/2014/main" id="{6FFF9996-FF8E-2042-A214-2C7D5C7AD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292" y="2460115"/>
            <a:ext cx="4521054" cy="460857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481966"/>
            <a:ext cx="14630400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400" dirty="0"/>
              <a:t>Object-Scene</a:t>
            </a:r>
            <a:r>
              <a:rPr lang="zh-CN" altLang="en-US" sz="6400" dirty="0"/>
              <a:t> </a:t>
            </a:r>
            <a:r>
              <a:rPr lang="en-US" altLang="zh-CN" sz="6400" dirty="0"/>
              <a:t>Relationships</a:t>
            </a:r>
            <a:endParaRPr lang="en-US" sz="6400" dirty="0"/>
          </a:p>
        </p:txBody>
      </p:sp>
      <p:sp>
        <p:nvSpPr>
          <p:cNvPr id="12" name="TextBox 11"/>
          <p:cNvSpPr txBox="1"/>
          <p:nvPr/>
        </p:nvSpPr>
        <p:spPr>
          <a:xfrm>
            <a:off x="4808326" y="7022994"/>
            <a:ext cx="501528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200" dirty="0">
                <a:latin typeface="Calibri" charset="0"/>
                <a:ea typeface="Calibri" charset="0"/>
                <a:cs typeface="Calibri" charset="0"/>
              </a:rPr>
              <a:t>Turn off</a:t>
            </a:r>
            <a:r>
              <a:rPr lang="zh-CN" altLang="en-US" sz="42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4200" b="1" dirty="0">
                <a:latin typeface="Calibri" charset="0"/>
                <a:ea typeface="Calibri" charset="0"/>
                <a:cs typeface="Calibri" charset="0"/>
              </a:rPr>
              <a:t>chair</a:t>
            </a:r>
            <a:r>
              <a:rPr lang="zh-CN" altLang="en-US" sz="42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4200" dirty="0">
                <a:latin typeface="Calibri" charset="0"/>
                <a:ea typeface="Calibri" charset="0"/>
                <a:cs typeface="Calibri" charset="0"/>
              </a:rPr>
              <a:t>neurons</a:t>
            </a:r>
            <a:endParaRPr lang="en-US" sz="42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EC3B7F-CFD7-2C44-BF49-8083F6A40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47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2824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481966"/>
            <a:ext cx="14630400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400" dirty="0"/>
              <a:t>Object-Scene</a:t>
            </a:r>
            <a:r>
              <a:rPr lang="zh-CN" altLang="en-US" sz="6400" dirty="0"/>
              <a:t> </a:t>
            </a:r>
            <a:r>
              <a:rPr lang="en-US" altLang="zh-CN" sz="6400" dirty="0"/>
              <a:t>Relationships</a:t>
            </a:r>
            <a:endParaRPr lang="en-US" sz="6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25B72AF-1234-8B48-B323-46377B4A13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25"/>
          <a:stretch/>
        </p:blipFill>
        <p:spPr>
          <a:xfrm>
            <a:off x="2743200" y="2116378"/>
            <a:ext cx="9144000" cy="551124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A630B3-D164-9246-A173-CFFDBA0B0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48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606623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F014F4C-05DA-F946-AC3F-12A6A1C77C1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15292" y="2460115"/>
            <a:ext cx="4517136" cy="460857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8C54F008-D2F0-7145-97D1-ED7D954EB47D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5588" y="2460115"/>
            <a:ext cx="4517136" cy="460857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481966"/>
            <a:ext cx="14630400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400" dirty="0"/>
              <a:t>Object-Scene</a:t>
            </a:r>
            <a:r>
              <a:rPr lang="zh-CN" altLang="en-US" sz="6400" dirty="0"/>
              <a:t> </a:t>
            </a:r>
            <a:r>
              <a:rPr lang="en-US" altLang="zh-CN" sz="6400" dirty="0"/>
              <a:t>Relationships</a:t>
            </a:r>
            <a:endParaRPr lang="en-US" sz="6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506E71-3D7A-9641-9B06-5BD628FFB184}"/>
              </a:ext>
            </a:extLst>
          </p:cNvPr>
          <p:cNvSpPr txBox="1"/>
          <p:nvPr/>
        </p:nvSpPr>
        <p:spPr>
          <a:xfrm>
            <a:off x="1256971" y="7068691"/>
            <a:ext cx="12116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C000"/>
                </a:solidFill>
              </a:rPr>
              <a:t>Yellow</a:t>
            </a:r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altLang="zh-CN" sz="3600" b="1" dirty="0">
                <a:solidFill>
                  <a:srgbClr val="FFC000"/>
                </a:solidFill>
              </a:rPr>
              <a:t>box</a:t>
            </a:r>
            <a:r>
              <a:rPr lang="en-US" altLang="zh-CN" sz="3600" dirty="0"/>
              <a:t>:</a:t>
            </a:r>
            <a:r>
              <a:rPr lang="zh-CN" altLang="en-US" sz="3600" dirty="0"/>
              <a:t> </a:t>
            </a:r>
            <a:r>
              <a:rPr lang="en-US" sz="3600" dirty="0"/>
              <a:t>highlight every location </a:t>
            </a:r>
            <a:r>
              <a:rPr lang="en-US" altLang="zh-CN" sz="3600" dirty="0"/>
              <a:t>where</a:t>
            </a:r>
            <a:r>
              <a:rPr lang="zh-CN" altLang="en-US" sz="3600" dirty="0"/>
              <a:t> </a:t>
            </a:r>
            <a:r>
              <a:rPr lang="en-US" altLang="zh-CN" sz="3600" dirty="0"/>
              <a:t>we</a:t>
            </a:r>
            <a:r>
              <a:rPr lang="zh-CN" altLang="en-US" sz="3600" dirty="0"/>
              <a:t> </a:t>
            </a:r>
            <a:r>
              <a:rPr lang="en-US" altLang="zh-CN" sz="3600" dirty="0"/>
              <a:t>can</a:t>
            </a:r>
            <a:r>
              <a:rPr lang="zh-CN" altLang="en-US" sz="3600" dirty="0"/>
              <a:t> </a:t>
            </a:r>
            <a:r>
              <a:rPr lang="en-US" altLang="zh-CN" sz="3600" dirty="0"/>
              <a:t>insert</a:t>
            </a:r>
            <a:r>
              <a:rPr lang="zh-CN" altLang="en-US" sz="3600" dirty="0"/>
              <a:t> </a:t>
            </a:r>
            <a:r>
              <a:rPr lang="en-US" altLang="zh-CN" sz="3600" dirty="0"/>
              <a:t>doors</a:t>
            </a:r>
            <a:r>
              <a:rPr lang="zh-CN" altLang="en-US" sz="3600" dirty="0"/>
              <a:t> </a:t>
            </a:r>
            <a:endParaRPr lang="en-US" sz="3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1B2014-D917-F14F-8173-36002E13E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49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7805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69B4C-F96B-D243-9E29-BDC16D290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Variables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024CC-F296-F14D-85D0-A8DA671A84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Traditional method: Optimizing the image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 </a:t>
            </a:r>
          </a:p>
          <a:p>
            <a:r>
              <a:rPr lang="en-US" dirty="0"/>
              <a:t>New method: Optimizing the latent code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997FF3-F6DC-C24D-B89C-125EDCED0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752" y="3178696"/>
            <a:ext cx="5641349" cy="10148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D61D02-BD4E-C943-9294-1CF96AB98BFD}"/>
              </a:ext>
            </a:extLst>
          </p:cNvPr>
          <p:cNvSpPr txBox="1"/>
          <p:nvPr/>
        </p:nvSpPr>
        <p:spPr>
          <a:xfrm>
            <a:off x="6883152" y="3970784"/>
            <a:ext cx="98135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F9E7A8-8990-704F-B4C9-3A60F9D5A03B}"/>
              </a:ext>
            </a:extLst>
          </p:cNvPr>
          <p:cNvSpPr txBox="1"/>
          <p:nvPr/>
        </p:nvSpPr>
        <p:spPr>
          <a:xfrm>
            <a:off x="7099176" y="2658815"/>
            <a:ext cx="2481064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user constraint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741311-26A4-B34A-A1B0-17506F9BF2E8}"/>
              </a:ext>
            </a:extLst>
          </p:cNvPr>
          <p:cNvSpPr txBox="1"/>
          <p:nvPr/>
        </p:nvSpPr>
        <p:spPr>
          <a:xfrm>
            <a:off x="8219689" y="3948769"/>
            <a:ext cx="1045414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result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3BABF-1DFA-4B41-BA0C-66518CAC54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735" y="6118858"/>
            <a:ext cx="6048673" cy="828585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C73926C-B85B-4E44-A32A-723134161829}"/>
              </a:ext>
            </a:extLst>
          </p:cNvPr>
          <p:cNvCxnSpPr>
            <a:stCxn id="7" idx="0"/>
          </p:cNvCxnSpPr>
          <p:nvPr/>
        </p:nvCxnSpPr>
        <p:spPr>
          <a:xfrm flipV="1">
            <a:off x="7373832" y="3754760"/>
            <a:ext cx="13376" cy="21602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7414364-CD89-5046-9539-108E578AAC6C}"/>
              </a:ext>
            </a:extLst>
          </p:cNvPr>
          <p:cNvCxnSpPr>
            <a:cxnSpLocks/>
          </p:cNvCxnSpPr>
          <p:nvPr/>
        </p:nvCxnSpPr>
        <p:spPr>
          <a:xfrm flipH="1" flipV="1">
            <a:off x="8626269" y="3803526"/>
            <a:ext cx="70723" cy="19547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183EDB9-E785-084A-9444-837B2AA0E1EE}"/>
              </a:ext>
            </a:extLst>
          </p:cNvPr>
          <p:cNvCxnSpPr>
            <a:cxnSpLocks/>
          </p:cNvCxnSpPr>
          <p:nvPr/>
        </p:nvCxnSpPr>
        <p:spPr>
          <a:xfrm>
            <a:off x="8035280" y="3108924"/>
            <a:ext cx="0" cy="2655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DA726F1-69DF-EB44-87ED-5E531F759D6E}"/>
              </a:ext>
            </a:extLst>
          </p:cNvPr>
          <p:cNvSpPr txBox="1"/>
          <p:nvPr/>
        </p:nvSpPr>
        <p:spPr>
          <a:xfrm>
            <a:off x="6623979" y="5445599"/>
            <a:ext cx="2481064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user constraint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1AB52EB-9206-6541-A2FB-915F12C5989F}"/>
              </a:ext>
            </a:extLst>
          </p:cNvPr>
          <p:cNvCxnSpPr>
            <a:cxnSpLocks/>
          </p:cNvCxnSpPr>
          <p:nvPr/>
        </p:nvCxnSpPr>
        <p:spPr>
          <a:xfrm>
            <a:off x="7560083" y="5895708"/>
            <a:ext cx="0" cy="2655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C971A02-1DFC-EF45-854A-1E72D6367324}"/>
              </a:ext>
            </a:extLst>
          </p:cNvPr>
          <p:cNvSpPr txBox="1"/>
          <p:nvPr/>
        </p:nvSpPr>
        <p:spPr>
          <a:xfrm>
            <a:off x="6373303" y="6942429"/>
            <a:ext cx="98135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7CE97FD-F514-0B4A-AF72-C4C41E693193}"/>
              </a:ext>
            </a:extLst>
          </p:cNvPr>
          <p:cNvCxnSpPr>
            <a:stCxn id="20" idx="0"/>
          </p:cNvCxnSpPr>
          <p:nvPr/>
        </p:nvCxnSpPr>
        <p:spPr>
          <a:xfrm flipV="1">
            <a:off x="6863983" y="6726405"/>
            <a:ext cx="13376" cy="21602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CD2FD3C-7720-CC47-9DE7-68C61C4CCA47}"/>
              </a:ext>
            </a:extLst>
          </p:cNvPr>
          <p:cNvSpPr txBox="1"/>
          <p:nvPr/>
        </p:nvSpPr>
        <p:spPr>
          <a:xfrm>
            <a:off x="8296545" y="6920414"/>
            <a:ext cx="195162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Latent code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B786C28-A77F-D748-9B49-11BA47E8A49E}"/>
              </a:ext>
            </a:extLst>
          </p:cNvPr>
          <p:cNvCxnSpPr>
            <a:cxnSpLocks/>
          </p:cNvCxnSpPr>
          <p:nvPr/>
        </p:nvCxnSpPr>
        <p:spPr>
          <a:xfrm flipH="1" flipV="1">
            <a:off x="8703125" y="6775171"/>
            <a:ext cx="70723" cy="19547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54FB76F-294D-8041-933C-D0C92A5A4042}"/>
              </a:ext>
            </a:extLst>
          </p:cNvPr>
          <p:cNvSpPr txBox="1"/>
          <p:nvPr/>
        </p:nvSpPr>
        <p:spPr>
          <a:xfrm>
            <a:off x="7380520" y="7527162"/>
            <a:ext cx="172643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Generator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C5AD1D6-ECF5-0640-8D89-E30A4DE4BB83}"/>
              </a:ext>
            </a:extLst>
          </p:cNvPr>
          <p:cNvCxnSpPr>
            <a:cxnSpLocks/>
          </p:cNvCxnSpPr>
          <p:nvPr/>
        </p:nvCxnSpPr>
        <p:spPr>
          <a:xfrm flipH="1" flipV="1">
            <a:off x="8035196" y="6752849"/>
            <a:ext cx="21265" cy="81762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595AF8-02CA-144E-919B-D0BD3ABF9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8113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8" grpId="0"/>
      <p:bldP spid="20" grpId="0"/>
      <p:bldP spid="22" grpId="0"/>
      <p:bldP spid="2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C02420-D1F7-EB4F-8EC1-A9645B91D23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15292" y="2460115"/>
            <a:ext cx="4517136" cy="460857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09F6FED-6210-3A44-A992-7AC9825BE23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5588" y="2460115"/>
            <a:ext cx="4517136" cy="460857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481966"/>
            <a:ext cx="14630400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400" dirty="0"/>
              <a:t>Object-Scene</a:t>
            </a:r>
            <a:r>
              <a:rPr lang="zh-CN" altLang="en-US" sz="6400" dirty="0"/>
              <a:t> </a:t>
            </a:r>
            <a:r>
              <a:rPr lang="en-US" altLang="zh-CN" sz="6400" dirty="0"/>
              <a:t>Relationships</a:t>
            </a:r>
            <a:endParaRPr lang="en-US" sz="6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506E71-3D7A-9641-9B06-5BD628FFB184}"/>
              </a:ext>
            </a:extLst>
          </p:cNvPr>
          <p:cNvSpPr txBox="1"/>
          <p:nvPr/>
        </p:nvSpPr>
        <p:spPr>
          <a:xfrm>
            <a:off x="1256971" y="7068691"/>
            <a:ext cx="12116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C000"/>
                </a:solidFill>
              </a:rPr>
              <a:t>Yellow</a:t>
            </a:r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altLang="zh-CN" sz="3600" b="1" dirty="0">
                <a:solidFill>
                  <a:srgbClr val="FFC000"/>
                </a:solidFill>
              </a:rPr>
              <a:t>box</a:t>
            </a:r>
            <a:r>
              <a:rPr lang="en-US" altLang="zh-CN" sz="3600" dirty="0"/>
              <a:t>:</a:t>
            </a:r>
            <a:r>
              <a:rPr lang="zh-CN" altLang="en-US" sz="3600" dirty="0"/>
              <a:t> </a:t>
            </a:r>
            <a:r>
              <a:rPr lang="en-US" sz="3600" dirty="0"/>
              <a:t>highlight every location </a:t>
            </a:r>
            <a:r>
              <a:rPr lang="en-US" altLang="zh-CN" sz="3600" dirty="0"/>
              <a:t>where</a:t>
            </a:r>
            <a:r>
              <a:rPr lang="zh-CN" altLang="en-US" sz="3600" dirty="0"/>
              <a:t> </a:t>
            </a:r>
            <a:r>
              <a:rPr lang="en-US" altLang="zh-CN" sz="3600" dirty="0"/>
              <a:t>we</a:t>
            </a:r>
            <a:r>
              <a:rPr lang="zh-CN" altLang="en-US" sz="3600" dirty="0"/>
              <a:t> </a:t>
            </a:r>
            <a:r>
              <a:rPr lang="en-US" altLang="zh-CN" sz="3600" dirty="0"/>
              <a:t>can</a:t>
            </a:r>
            <a:r>
              <a:rPr lang="zh-CN" altLang="en-US" sz="3600" dirty="0"/>
              <a:t> </a:t>
            </a:r>
            <a:r>
              <a:rPr lang="en-US" altLang="zh-CN" sz="3600" dirty="0"/>
              <a:t>insert</a:t>
            </a:r>
            <a:r>
              <a:rPr lang="zh-CN" altLang="en-US" sz="3600" dirty="0"/>
              <a:t> </a:t>
            </a:r>
            <a:r>
              <a:rPr lang="en-US" altLang="zh-CN" sz="3600" dirty="0"/>
              <a:t>doors</a:t>
            </a:r>
            <a:r>
              <a:rPr lang="zh-CN" altLang="en-US" sz="3600" dirty="0"/>
              <a:t> </a:t>
            </a:r>
            <a:endParaRPr lang="en-US" sz="3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61100D-2154-A74D-A1E6-D1F9D2E13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50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1813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481966"/>
            <a:ext cx="14630400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400" dirty="0"/>
              <a:t>Object-Scene</a:t>
            </a:r>
            <a:r>
              <a:rPr lang="zh-CN" altLang="en-US" sz="6400" dirty="0"/>
              <a:t> </a:t>
            </a:r>
            <a:r>
              <a:rPr lang="en-US" altLang="zh-CN" sz="6400" dirty="0"/>
              <a:t>Relationships</a:t>
            </a:r>
            <a:endParaRPr lang="en-US" sz="6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F7FF5C-A206-E943-B190-3D858F2CD5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" t="3473" r="6495" b="4848"/>
          <a:stretch/>
        </p:blipFill>
        <p:spPr>
          <a:xfrm>
            <a:off x="2680094" y="2113789"/>
            <a:ext cx="9270212" cy="551383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485C6D-E70F-0145-8706-97856A474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51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720996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0" descr="http://wednesday.csail.mit.edu/davidbau/newdissect/dissect/figure/artifact/image_4972_1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489" y="2632286"/>
            <a:ext cx="5486400" cy="41148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http://wednesday.csail.mit.edu/davidbau/newdissect/dissect/figure/artifact/image_4972_2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489" y="2632286"/>
            <a:ext cx="5486400" cy="41148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6AA56D9-8AAF-F248-B511-B72DA4CA0943}"/>
              </a:ext>
            </a:extLst>
          </p:cNvPr>
          <p:cNvGrpSpPr/>
          <p:nvPr/>
        </p:nvGrpSpPr>
        <p:grpSpPr>
          <a:xfrm>
            <a:off x="8124138" y="2374324"/>
            <a:ext cx="6265007" cy="5167709"/>
            <a:chOff x="8124138" y="2374324"/>
            <a:chExt cx="6265007" cy="5167709"/>
          </a:xfrm>
        </p:grpSpPr>
        <p:sp>
          <p:nvSpPr>
            <p:cNvPr id="28" name="TextBox 27"/>
            <p:cNvSpPr txBox="1"/>
            <p:nvPr/>
          </p:nvSpPr>
          <p:spPr>
            <a:xfrm>
              <a:off x="8683352" y="6957258"/>
              <a:ext cx="57057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dirty="0">
                  <a:latin typeface="Calibri" charset="0"/>
                  <a:ea typeface="Calibri" charset="0"/>
                  <a:cs typeface="Calibri" charset="0"/>
                </a:rPr>
                <a:t>Example</a:t>
              </a:r>
              <a:r>
                <a:rPr lang="zh-CN" altLang="en-US" sz="3200" dirty="0"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lang="en-US" altLang="zh-CN" sz="3200" dirty="0">
                  <a:latin typeface="Calibri" charset="0"/>
                  <a:ea typeface="Calibri" charset="0"/>
                  <a:cs typeface="Calibri" charset="0"/>
                </a:rPr>
                <a:t>artifact-causing</a:t>
              </a:r>
              <a:r>
                <a:rPr lang="zh-CN" altLang="en-US" sz="3200" dirty="0"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lang="en-US" sz="3200" dirty="0"/>
                <a:t>neurons</a:t>
              </a:r>
              <a:endParaRPr lang="en-US" sz="32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BA0FB28-9251-B54A-ADBE-E88FB8AB3878}"/>
                </a:ext>
              </a:extLst>
            </p:cNvPr>
            <p:cNvGrpSpPr/>
            <p:nvPr/>
          </p:nvGrpSpPr>
          <p:grpSpPr>
            <a:xfrm>
              <a:off x="8124138" y="2374324"/>
              <a:ext cx="6262751" cy="4680266"/>
              <a:chOff x="6381041" y="2374324"/>
              <a:chExt cx="6262751" cy="4680266"/>
            </a:xfrm>
          </p:grpSpPr>
          <p:pic>
            <p:nvPicPr>
              <p:cNvPr id="27" name="Picture 4" descr="http://wednesday.csail.mit.edu/davidbau/newdissect/dissect/figure/artifact/unit-231-top.jp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5124"/>
              <a:stretch/>
            </p:blipFill>
            <p:spPr bwMode="auto">
              <a:xfrm>
                <a:off x="6972456" y="5007580"/>
                <a:ext cx="5671336" cy="1956500"/>
              </a:xfrm>
              <a:prstGeom prst="rect">
                <a:avLst/>
              </a:prstGeom>
              <a:ln w="12700">
                <a:solidFill>
                  <a:srgbClr val="000000"/>
                </a:solidFill>
                <a:miter lim="4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7" name="TextBox 36"/>
              <p:cNvSpPr txBox="1"/>
              <p:nvPr/>
            </p:nvSpPr>
            <p:spPr>
              <a:xfrm>
                <a:off x="6381041" y="4834880"/>
                <a:ext cx="646331" cy="2219710"/>
              </a:xfrm>
              <a:prstGeom prst="rect">
                <a:avLst/>
              </a:prstGeom>
              <a:noFill/>
            </p:spPr>
            <p:txBody>
              <a:bodyPr vert="vert" wrap="none" rtlCol="0">
                <a:spAutoFit/>
              </a:bodyPr>
              <a:lstStyle/>
              <a:p>
                <a:pPr algn="ctr"/>
                <a:r>
                  <a:rPr lang="en-US" altLang="zh-CN" sz="3000" dirty="0">
                    <a:latin typeface="Calibri" charset="0"/>
                    <a:ea typeface="Calibri" charset="0"/>
                    <a:cs typeface="Calibri" charset="0"/>
                  </a:rPr>
                  <a:t>Neuron </a:t>
                </a:r>
                <a:r>
                  <a:rPr lang="zh-CN" altLang="en-US" sz="3000" dirty="0"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zh-CN" sz="3000" dirty="0">
                    <a:latin typeface="Calibri" charset="0"/>
                    <a:ea typeface="Calibri" charset="0"/>
                    <a:cs typeface="Calibri" charset="0"/>
                  </a:rPr>
                  <a:t>#231</a:t>
                </a:r>
                <a:endParaRPr lang="en-US" sz="30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pic>
            <p:nvPicPr>
              <p:cNvPr id="26" name="Picture 25" descr="http://wednesday.csail.mit.edu/davidbau/newdissect/dissect/figure/artifact/unit-63-top.jpg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5124"/>
              <a:stretch/>
            </p:blipFill>
            <p:spPr bwMode="auto">
              <a:xfrm>
                <a:off x="6972456" y="2415292"/>
                <a:ext cx="5671336" cy="1956500"/>
              </a:xfrm>
              <a:prstGeom prst="rect">
                <a:avLst/>
              </a:prstGeom>
              <a:ln w="12700">
                <a:solidFill>
                  <a:srgbClr val="000000"/>
                </a:solidFill>
                <a:miter lim="4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6381041" y="2374324"/>
                <a:ext cx="646331" cy="1956500"/>
              </a:xfrm>
              <a:prstGeom prst="rect">
                <a:avLst/>
              </a:prstGeom>
              <a:noFill/>
            </p:spPr>
            <p:txBody>
              <a:bodyPr vert="vert" wrap="square" rtlCol="0">
                <a:spAutoFit/>
              </a:bodyPr>
              <a:lstStyle/>
              <a:p>
                <a:pPr algn="ctr"/>
                <a:r>
                  <a:rPr lang="en-US" altLang="zh-CN" sz="3000" dirty="0">
                    <a:latin typeface="Calibri" charset="0"/>
                    <a:ea typeface="Calibri" charset="0"/>
                    <a:cs typeface="Calibri" charset="0"/>
                  </a:rPr>
                  <a:t>Neuron</a:t>
                </a:r>
                <a:r>
                  <a:rPr lang="zh-CN" altLang="en-US" sz="3000" dirty="0"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zh-CN" sz="3000" dirty="0">
                    <a:latin typeface="Calibri" charset="0"/>
                    <a:ea typeface="Calibri" charset="0"/>
                    <a:cs typeface="Calibri" charset="0"/>
                  </a:rPr>
                  <a:t>#63</a:t>
                </a:r>
                <a:endParaRPr lang="en-US" sz="30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</p:grpSp>
      <p:sp>
        <p:nvSpPr>
          <p:cNvPr id="41" name="Title 1"/>
          <p:cNvSpPr txBox="1">
            <a:spLocks/>
          </p:cNvSpPr>
          <p:nvPr/>
        </p:nvSpPr>
        <p:spPr>
          <a:xfrm>
            <a:off x="883920" y="481966"/>
            <a:ext cx="13167360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400" dirty="0">
                <a:latin typeface="Calibri" charset="0"/>
                <a:ea typeface="Calibri" charset="0"/>
                <a:cs typeface="Calibri" charset="0"/>
              </a:rPr>
              <a:t>Debugging</a:t>
            </a:r>
            <a:r>
              <a:rPr lang="zh-CN" altLang="en-US" sz="6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6400" dirty="0"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zh-CN" altLang="en-US" sz="6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6400" dirty="0">
                <a:latin typeface="Calibri" charset="0"/>
                <a:ea typeface="Calibri" charset="0"/>
                <a:cs typeface="Calibri" charset="0"/>
              </a:rPr>
              <a:t>Improving</a:t>
            </a:r>
            <a:r>
              <a:rPr lang="zh-CN" altLang="en-US" sz="6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6400" dirty="0">
                <a:latin typeface="Calibri" charset="0"/>
                <a:ea typeface="Calibri" charset="0"/>
                <a:cs typeface="Calibri" charset="0"/>
              </a:rPr>
              <a:t>Models</a:t>
            </a:r>
            <a:endParaRPr lang="en-US" sz="6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7BE766-89B9-E743-9BD7-20EFFDD313EA}"/>
              </a:ext>
            </a:extLst>
          </p:cNvPr>
          <p:cNvSpPr txBox="1"/>
          <p:nvPr/>
        </p:nvSpPr>
        <p:spPr>
          <a:xfrm>
            <a:off x="2708966" y="6957258"/>
            <a:ext cx="36549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Images</a:t>
            </a:r>
            <a:r>
              <a:rPr lang="zh-CN" altLang="en-US" sz="3200" dirty="0"/>
              <a:t> </a:t>
            </a:r>
            <a:r>
              <a:rPr lang="en-US" altLang="zh-CN" sz="3200" dirty="0"/>
              <a:t>with</a:t>
            </a:r>
            <a:r>
              <a:rPr lang="zh-CN" altLang="en-US" sz="3200" dirty="0"/>
              <a:t> </a:t>
            </a:r>
            <a:r>
              <a:rPr lang="en-US" altLang="zh-CN" sz="3200" dirty="0"/>
              <a:t>artifacts</a:t>
            </a:r>
            <a:endParaRPr lang="en-US" sz="3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146A94-F167-7C41-952E-522F921304A7}"/>
              </a:ext>
            </a:extLst>
          </p:cNvPr>
          <p:cNvSpPr txBox="1"/>
          <p:nvPr/>
        </p:nvSpPr>
        <p:spPr>
          <a:xfrm>
            <a:off x="1322691" y="6957258"/>
            <a:ext cx="64275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/>
              <a:t>Turning off</a:t>
            </a:r>
            <a:r>
              <a:rPr lang="zh-CN" altLang="en-US" sz="3200" dirty="0"/>
              <a:t> </a:t>
            </a:r>
            <a:r>
              <a:rPr lang="en-US" altLang="zh-CN" sz="3200" dirty="0"/>
              <a:t>neurons</a:t>
            </a:r>
            <a:r>
              <a:rPr lang="zh-CN" altLang="en-US" sz="3200" dirty="0"/>
              <a:t> </a:t>
            </a:r>
            <a:r>
              <a:rPr lang="en-US" altLang="zh-CN" sz="3200" dirty="0"/>
              <a:t>removes</a:t>
            </a:r>
            <a:r>
              <a:rPr lang="zh-CN" altLang="en-US" sz="3200" dirty="0"/>
              <a:t> </a:t>
            </a:r>
            <a:r>
              <a:rPr lang="en-US" altLang="zh-CN" sz="3200" dirty="0"/>
              <a:t>artifacts</a:t>
            </a:r>
            <a:endParaRPr lang="en-US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402670-2201-F649-BBD5-A68018086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52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6549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8021" y="481966"/>
            <a:ext cx="14614358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400" dirty="0"/>
              <a:t>Interactive Painting</a:t>
            </a:r>
            <a:endParaRPr lang="en-US" sz="6400" dirty="0"/>
          </a:p>
        </p:txBody>
      </p:sp>
      <p:pic>
        <p:nvPicPr>
          <p:cNvPr id="2" name="demo1_slow2.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8778" y="2314600"/>
            <a:ext cx="6314334" cy="507181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322553D-0D14-4846-BEBD-BE6A28B3FAB0}"/>
              </a:ext>
            </a:extLst>
          </p:cNvPr>
          <p:cNvSpPr txBox="1">
            <a:spLocks/>
          </p:cNvSpPr>
          <p:nvPr/>
        </p:nvSpPr>
        <p:spPr>
          <a:xfrm>
            <a:off x="6701143" y="1853566"/>
            <a:ext cx="7921236" cy="3710136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/>
              <a:t>Online Demo</a:t>
            </a:r>
          </a:p>
          <a:p>
            <a:r>
              <a:rPr lang="en-US" sz="6000" dirty="0">
                <a:hlinkClick r:id="rId6" tooltip="http://bit.ly/ganpaint"/>
              </a:rPr>
              <a:t>http://bit.ly/ganpaint</a:t>
            </a:r>
            <a:endParaRPr lang="en-US" sz="6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1D2C6C-4B22-3944-AE43-AE0DA62272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783" y="4593877"/>
            <a:ext cx="2469956" cy="254525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A35CEF-950A-CA4F-BEB9-E97AF4260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53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7349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o_effect2_sho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122" y="2314600"/>
            <a:ext cx="6635022" cy="515434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021" y="481966"/>
            <a:ext cx="14614358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400" dirty="0"/>
              <a:t>Interactive Painting</a:t>
            </a:r>
            <a:endParaRPr lang="en-US" sz="64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C4D2AD6-E53C-AE45-8F46-4487C46EEA53}"/>
              </a:ext>
            </a:extLst>
          </p:cNvPr>
          <p:cNvSpPr txBox="1">
            <a:spLocks/>
          </p:cNvSpPr>
          <p:nvPr/>
        </p:nvSpPr>
        <p:spPr>
          <a:xfrm>
            <a:off x="6701143" y="1853566"/>
            <a:ext cx="7921236" cy="3710136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/>
              <a:t>Online Demo</a:t>
            </a:r>
          </a:p>
          <a:p>
            <a:r>
              <a:rPr lang="en-US" sz="6000" dirty="0">
                <a:hlinkClick r:id="rId6" tooltip="http://bit.ly/ganpaint"/>
              </a:rPr>
              <a:t>http://bit.ly/ganpaint</a:t>
            </a:r>
            <a:endParaRPr lang="en-US" sz="6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91AF44-96ED-224F-A74C-A73EDD8018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783" y="4593877"/>
            <a:ext cx="2469956" cy="254525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2A3361-6FB2-A943-9352-7997226BF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54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7735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31747FF-963D-9B41-9D97-D11300AB6BFF}"/>
              </a:ext>
            </a:extLst>
          </p:cNvPr>
          <p:cNvGrpSpPr/>
          <p:nvPr/>
        </p:nvGrpSpPr>
        <p:grpSpPr>
          <a:xfrm>
            <a:off x="9853480" y="1819308"/>
            <a:ext cx="4536000" cy="5175812"/>
            <a:chOff x="9853480" y="1819308"/>
            <a:chExt cx="4536000" cy="5175812"/>
          </a:xfrm>
        </p:grpSpPr>
        <p:pic>
          <p:nvPicPr>
            <p:cNvPr id="3733" name="pasted-image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3480" y="1819308"/>
              <a:ext cx="4536000" cy="4572000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Shape 3133">
                  <a:extLst>
                    <a:ext uri="{FF2B5EF4-FFF2-40B4-BE49-F238E27FC236}">
                      <a16:creationId xmlns:a16="http://schemas.microsoft.com/office/drawing/2014/main" id="{9F83C276-D69F-6A4F-90C6-48C8827D8F2F}"/>
                    </a:ext>
                  </a:extLst>
                </p:cNvPr>
                <p:cNvSpPr/>
                <p:nvPr/>
              </p:nvSpPr>
              <p:spPr>
                <a:xfrm>
                  <a:off x="10400143" y="6420347"/>
                  <a:ext cx="3442674" cy="574773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30480" tIns="30480" rIns="30480" bIns="30480" anchor="ctr">
                  <a:spAutoFit/>
                </a:bodyPr>
                <a:lstStyle>
                  <a:lvl1pPr>
                    <a:defRPr sz="3500" b="0"/>
                  </a:lvl1pPr>
                </a:lstStyle>
                <a:p>
                  <a:pPr algn="ctr"/>
                  <a:r>
                    <a:rPr lang="en-US" altLang="zh-CN" sz="3200" dirty="0"/>
                    <a:t>Editing</a:t>
                  </a:r>
                  <a:r>
                    <a:rPr lang="zh-CN" altLang="en-US" sz="3200" dirty="0"/>
                    <a:t> </a:t>
                  </a:r>
                  <a:r>
                    <a:rPr lang="en-US" altLang="zh-CN" sz="3200" dirty="0"/>
                    <a:t>with</a:t>
                  </a:r>
                  <a:r>
                    <a:rPr lang="zh-CN" altLang="en-US" sz="3200" dirty="0"/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CN" sz="32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3200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</m:acc>
                      <m:r>
                        <a:rPr lang="zh-CN" altLang="en-US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3200" b="0" i="0" smtClean="0">
                          <a:latin typeface="Cambria Math" panose="02040503050406030204" pitchFamily="18" charset="0"/>
                        </a:rPr>
                        <m:t>and</m:t>
                      </m:r>
                      <m:acc>
                        <m:accPr>
                          <m:chr m:val="̂"/>
                          <m:ctrlPr>
                            <a:rPr lang="zh-CN" altLang="en-US" sz="3200" b="1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CN" altLang="en-US" sz="3200" b="1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3200" b="1" i="1" dirty="0"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</m:acc>
                    </m:oMath>
                  </a14:m>
                  <a:endParaRPr sz="3200" dirty="0"/>
                </a:p>
              </p:txBody>
            </p:sp>
          </mc:Choice>
          <mc:Fallback xmlns="">
            <p:sp>
              <p:nvSpPr>
                <p:cNvPr id="9" name="Shape 3133">
                  <a:extLst>
                    <a:ext uri="{FF2B5EF4-FFF2-40B4-BE49-F238E27FC236}">
                      <a16:creationId xmlns:a16="http://schemas.microsoft.com/office/drawing/2014/main" id="{9F83C276-D69F-6A4F-90C6-48C8827D8F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00143" y="6420347"/>
                  <a:ext cx="3442674" cy="574773"/>
                </a:xfrm>
                <a:prstGeom prst="rect">
                  <a:avLst/>
                </a:prstGeom>
                <a:blipFill>
                  <a:blip r:embed="rId4"/>
                  <a:stretch>
                    <a:fillRect l="-5515" t="-13043" r="-2574" b="-34783"/>
                  </a:stretch>
                </a:blipFill>
                <a:ln w="12700">
                  <a:miter lim="400000"/>
                </a:ln>
                <a:extLst>
                  <a:ext uri="{C572A759-6A51-4108-AA02-DFA0A04FC94B}">
                    <ma14:wrappingTextBoxFlag xmlns="" xmlns:ma14="http://schemas.microsoft.com/office/mac/drawingml/2011/main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485F876-002B-7545-B3F9-D8CE18ED637C}"/>
              </a:ext>
            </a:extLst>
          </p:cNvPr>
          <p:cNvSpPr txBox="1"/>
          <p:nvPr/>
        </p:nvSpPr>
        <p:spPr>
          <a:xfrm>
            <a:off x="14335635" y="7715200"/>
            <a:ext cx="2952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800" dirty="0"/>
              <a:t>]</a:t>
            </a:r>
            <a:endParaRPr lang="en-US" sz="2800" dirty="0"/>
          </a:p>
        </p:txBody>
      </p:sp>
      <p:pic>
        <p:nvPicPr>
          <p:cNvPr id="3731" name="pasted-image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059" y="1831638"/>
            <a:ext cx="4536281" cy="45720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hape 3133">
                <a:extLst>
                  <a:ext uri="{FF2B5EF4-FFF2-40B4-BE49-F238E27FC236}">
                    <a16:creationId xmlns:a16="http://schemas.microsoft.com/office/drawing/2014/main" id="{BFDBBFE2-7EC4-CF42-8A9F-767A5A93E5F3}"/>
                  </a:ext>
                </a:extLst>
              </p:cNvPr>
              <p:cNvSpPr/>
              <p:nvPr/>
            </p:nvSpPr>
            <p:spPr>
              <a:xfrm>
                <a:off x="6135872" y="6420347"/>
                <a:ext cx="2358659" cy="5539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30480" tIns="30480" rIns="30480" bIns="30480" anchor="ctr">
                <a:spAutoFit/>
              </a:bodyPr>
              <a:lstStyle>
                <a:lvl1pPr>
                  <a:defRPr sz="3500" b="0"/>
                </a:lvl1pPr>
              </a:lstStyle>
              <a:p>
                <a:pPr algn="ctr"/>
                <a:r>
                  <a:rPr lang="en-US" altLang="zh-CN" sz="3200" dirty="0"/>
                  <a:t>Editing</a:t>
                </a:r>
                <a:r>
                  <a:rPr lang="zh-CN" altLang="en-US" sz="3200" dirty="0"/>
                  <a:t> </a:t>
                </a:r>
                <a:r>
                  <a:rPr lang="en-US" altLang="zh-CN" sz="3200" dirty="0"/>
                  <a:t>with</a:t>
                </a:r>
                <a:r>
                  <a:rPr lang="zh-CN" altLang="en-US" sz="32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acc>
                  </m:oMath>
                </a14:m>
                <a:endParaRPr sz="3200" dirty="0"/>
              </a:p>
            </p:txBody>
          </p:sp>
        </mc:Choice>
        <mc:Fallback xmlns="">
          <p:sp>
            <p:nvSpPr>
              <p:cNvPr id="11" name="Shape 3133">
                <a:extLst>
                  <a:ext uri="{FF2B5EF4-FFF2-40B4-BE49-F238E27FC236}">
                    <a16:creationId xmlns:a16="http://schemas.microsoft.com/office/drawing/2014/main" id="{BFDBBFE2-7EC4-CF42-8A9F-767A5A93E5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5872" y="6420347"/>
                <a:ext cx="2358659" cy="553998"/>
              </a:xfrm>
              <a:prstGeom prst="rect">
                <a:avLst/>
              </a:prstGeom>
              <a:blipFill>
                <a:blip r:embed="rId6"/>
                <a:stretch>
                  <a:fillRect l="-8021" t="-15909" r="-2139" b="-3636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9E7F63FF-E760-3645-B276-154D3323852A}"/>
              </a:ext>
            </a:extLst>
          </p:cNvPr>
          <p:cNvGrpSpPr/>
          <p:nvPr/>
        </p:nvGrpSpPr>
        <p:grpSpPr>
          <a:xfrm>
            <a:off x="240779" y="1831638"/>
            <a:ext cx="4536281" cy="5142707"/>
            <a:chOff x="240779" y="1831638"/>
            <a:chExt cx="4536281" cy="5142707"/>
          </a:xfrm>
        </p:grpSpPr>
        <p:pic>
          <p:nvPicPr>
            <p:cNvPr id="3730" name="pasted-image.tif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79" y="1831638"/>
              <a:ext cx="4536281" cy="4572000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</p:spPr>
        </p:pic>
        <p:sp>
          <p:nvSpPr>
            <p:cNvPr id="14" name="Shape 3142">
              <a:extLst>
                <a:ext uri="{FF2B5EF4-FFF2-40B4-BE49-F238E27FC236}">
                  <a16:creationId xmlns:a16="http://schemas.microsoft.com/office/drawing/2014/main" id="{17C915EC-903C-FB44-A525-4530CB3BA67C}"/>
                </a:ext>
              </a:extLst>
            </p:cNvPr>
            <p:cNvSpPr/>
            <p:nvPr/>
          </p:nvSpPr>
          <p:spPr>
            <a:xfrm>
              <a:off x="528700" y="6420347"/>
              <a:ext cx="3960439" cy="5539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0480" tIns="30480" rIns="30480" bIns="30480" anchor="ctr">
              <a:spAutoFit/>
            </a:bodyPr>
            <a:lstStyle/>
            <a:p>
              <a:pPr algn="ctr"/>
              <a:r>
                <a:rPr sz="3200" dirty="0"/>
                <a:t>Original image</a:t>
              </a:r>
              <a:r>
                <a:rPr lang="zh-CN" altLang="en-US" sz="3200" dirty="0"/>
                <a:t> </a:t>
              </a:r>
              <a:r>
                <a:rPr lang="en-US" altLang="zh-CN" sz="3200" dirty="0"/>
                <a:t>+</a:t>
              </a:r>
              <a:r>
                <a:rPr lang="zh-CN" altLang="en-US" sz="3200" dirty="0"/>
                <a:t> </a:t>
              </a:r>
              <a:r>
                <a:rPr lang="en-US" altLang="zh-CN" sz="3200" dirty="0"/>
                <a:t>edits</a:t>
              </a:r>
              <a:endParaRPr sz="3200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244EAF9-F245-3F41-A34C-101E600FDFF5}"/>
              </a:ext>
            </a:extLst>
          </p:cNvPr>
          <p:cNvSpPr txBox="1"/>
          <p:nvPr/>
        </p:nvSpPr>
        <p:spPr>
          <a:xfrm>
            <a:off x="230042" y="7706380"/>
            <a:ext cx="14400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800" dirty="0"/>
              <a:t>Semantic</a:t>
            </a:r>
            <a:r>
              <a:rPr lang="zh-CN" altLang="en-US" sz="2800" dirty="0"/>
              <a:t> </a:t>
            </a:r>
            <a:r>
              <a:rPr lang="en-US" altLang="zh-CN" sz="2800" dirty="0"/>
              <a:t>Photo</a:t>
            </a:r>
            <a:r>
              <a:rPr lang="zh-CN" altLang="en-US" sz="2800" dirty="0"/>
              <a:t> </a:t>
            </a:r>
            <a:r>
              <a:rPr lang="en-US" altLang="zh-CN" sz="2800" dirty="0"/>
              <a:t>Manipulation</a:t>
            </a:r>
            <a:r>
              <a:rPr lang="zh-CN" altLang="en-US" sz="2800" dirty="0"/>
              <a:t> </a:t>
            </a:r>
            <a:r>
              <a:rPr lang="en-US" altLang="zh-CN" sz="2800" dirty="0"/>
              <a:t>[</a:t>
            </a:r>
            <a:r>
              <a:rPr lang="en-US" altLang="zh-CN" sz="2800" dirty="0" err="1"/>
              <a:t>Bau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sz="2800" dirty="0" err="1"/>
              <a:t>Strobelt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sz="2800" dirty="0"/>
              <a:t>Peebles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sz="2800" dirty="0"/>
              <a:t>Wulff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sz="2800" dirty="0"/>
              <a:t>Zhou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sz="2800" dirty="0"/>
              <a:t>Zhu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altLang="zh-CN" sz="2800" dirty="0"/>
              <a:t>Torralba,</a:t>
            </a:r>
            <a:r>
              <a:rPr lang="zh-CN" altLang="en-US" sz="2800" dirty="0"/>
              <a:t> </a:t>
            </a:r>
            <a:r>
              <a:rPr lang="en-US" altLang="zh-CN" sz="2800" b="1" dirty="0"/>
              <a:t>SIGGRAPH</a:t>
            </a:r>
            <a:r>
              <a:rPr lang="zh-CN" altLang="en-US" sz="2800" dirty="0"/>
              <a:t> </a:t>
            </a:r>
            <a:r>
              <a:rPr lang="en-US" altLang="zh-CN" sz="2800" dirty="0"/>
              <a:t>2019]</a:t>
            </a:r>
            <a:endParaRPr lang="en-US" sz="28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0869F83-D7B1-FE4D-A8D2-5B5456065510}"/>
              </a:ext>
            </a:extLst>
          </p:cNvPr>
          <p:cNvSpPr txBox="1">
            <a:spLocks/>
          </p:cNvSpPr>
          <p:nvPr/>
        </p:nvSpPr>
        <p:spPr>
          <a:xfrm>
            <a:off x="8021" y="481966"/>
            <a:ext cx="14614358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400" dirty="0"/>
              <a:t>Manipulating</a:t>
            </a:r>
            <a:r>
              <a:rPr lang="zh-CN" altLang="en-US" sz="6400" dirty="0"/>
              <a:t> </a:t>
            </a:r>
            <a:r>
              <a:rPr lang="en-US" altLang="zh-CN" sz="6400" dirty="0"/>
              <a:t>a</a:t>
            </a:r>
            <a:r>
              <a:rPr lang="zh-CN" altLang="en-US" sz="6400" dirty="0"/>
              <a:t> </a:t>
            </a:r>
            <a:r>
              <a:rPr lang="en-US" altLang="zh-CN" sz="6400" dirty="0"/>
              <a:t>Real</a:t>
            </a:r>
            <a:r>
              <a:rPr lang="zh-CN" altLang="en-US" sz="6400" dirty="0"/>
              <a:t> </a:t>
            </a:r>
            <a:r>
              <a:rPr lang="en-US" altLang="zh-CN" sz="6400" dirty="0"/>
              <a:t>Photo</a:t>
            </a:r>
            <a:endParaRPr lang="en-US" sz="6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579CCD-994C-1149-BAE1-A3165C5373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97EFDC-3570-4471-8E1E-782C49D4CB75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53394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432183D-1D53-3F49-9785-60089A33F0ED}"/>
              </a:ext>
            </a:extLst>
          </p:cNvPr>
          <p:cNvGrpSpPr/>
          <p:nvPr/>
        </p:nvGrpSpPr>
        <p:grpSpPr>
          <a:xfrm>
            <a:off x="9853480" y="1837308"/>
            <a:ext cx="4536000" cy="5147424"/>
            <a:chOff x="9853480" y="1837308"/>
            <a:chExt cx="4536000" cy="5147424"/>
          </a:xfrm>
        </p:grpSpPr>
        <p:pic>
          <p:nvPicPr>
            <p:cNvPr id="3733" name="pasted-image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3480" y="1837308"/>
              <a:ext cx="4536000" cy="4536000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</p:spPr>
        </p:pic>
        <p:sp>
          <p:nvSpPr>
            <p:cNvPr id="9" name="Shape 3133">
              <a:extLst>
                <a:ext uri="{FF2B5EF4-FFF2-40B4-BE49-F238E27FC236}">
                  <a16:creationId xmlns:a16="http://schemas.microsoft.com/office/drawing/2014/main" id="{9F83C276-D69F-6A4F-90C6-48C8827D8F2F}"/>
                </a:ext>
              </a:extLst>
            </p:cNvPr>
            <p:cNvSpPr/>
            <p:nvPr/>
          </p:nvSpPr>
          <p:spPr>
            <a:xfrm>
              <a:off x="10970491" y="6430734"/>
              <a:ext cx="2301977" cy="5539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xmlns:a14="http://schemas.microsoft.com/office/drawing/2010/main" xmlns:mc="http://schemas.openxmlformats.org/markup-compatibility/2006" val="1"/>
              </a:ext>
            </a:extLst>
          </p:spPr>
          <p:txBody>
            <a:bodyPr wrap="none" lIns="30480" tIns="30480" rIns="30480" bIns="30480" anchor="ctr">
              <a:spAutoFit/>
            </a:bodyPr>
            <a:lstStyle>
              <a:lvl1pPr>
                <a:defRPr sz="3500" b="0"/>
              </a:lvl1pPr>
            </a:lstStyle>
            <a:p>
              <a:pPr algn="ctr"/>
              <a:r>
                <a:rPr lang="en-US" altLang="zh-CN" sz="3200" dirty="0"/>
                <a:t>Output result</a:t>
              </a:r>
              <a:endParaRPr sz="3200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F4FEED7-9723-1E44-B962-096244817034}"/>
              </a:ext>
            </a:extLst>
          </p:cNvPr>
          <p:cNvGrpSpPr/>
          <p:nvPr/>
        </p:nvGrpSpPr>
        <p:grpSpPr>
          <a:xfrm>
            <a:off x="5047059" y="1849497"/>
            <a:ext cx="4536281" cy="5124848"/>
            <a:chOff x="5047059" y="1849497"/>
            <a:chExt cx="4536281" cy="5124848"/>
          </a:xfrm>
        </p:grpSpPr>
        <p:pic>
          <p:nvPicPr>
            <p:cNvPr id="3731" name="pasted-image.tif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7059" y="1849497"/>
              <a:ext cx="4536281" cy="4536281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</p:spPr>
        </p:pic>
        <p:sp>
          <p:nvSpPr>
            <p:cNvPr id="11" name="Shape 3133">
              <a:extLst>
                <a:ext uri="{FF2B5EF4-FFF2-40B4-BE49-F238E27FC236}">
                  <a16:creationId xmlns:a16="http://schemas.microsoft.com/office/drawing/2014/main" id="{BFDBBFE2-7EC4-CF42-8A9F-767A5A93E5F3}"/>
                </a:ext>
              </a:extLst>
            </p:cNvPr>
            <p:cNvSpPr/>
            <p:nvPr/>
          </p:nvSpPr>
          <p:spPr>
            <a:xfrm>
              <a:off x="6028893" y="6420347"/>
              <a:ext cx="2572628" cy="5539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xmlns:a14="http://schemas.microsoft.com/office/drawing/2010/main" xmlns:mc="http://schemas.openxmlformats.org/markup-compatibility/2006" val="1"/>
              </a:ext>
            </a:extLst>
          </p:spPr>
          <p:txBody>
            <a:bodyPr wrap="none" lIns="30480" tIns="30480" rIns="30480" bIns="30480" anchor="ctr">
              <a:spAutoFit/>
            </a:bodyPr>
            <a:lstStyle>
              <a:lvl1pPr>
                <a:defRPr sz="3500" b="0"/>
              </a:lvl1pPr>
            </a:lstStyle>
            <a:p>
              <a:pPr algn="ctr"/>
              <a:r>
                <a:rPr lang="en-US" altLang="zh-CN" sz="3200" dirty="0"/>
                <a:t>Remove</a:t>
              </a:r>
              <a:r>
                <a:rPr lang="zh-CN" altLang="en-US" sz="3200" dirty="0"/>
                <a:t> </a:t>
              </a:r>
              <a:r>
                <a:rPr lang="en-US" altLang="zh-CN" sz="3200" dirty="0"/>
                <a:t>chairs</a:t>
              </a:r>
              <a:r>
                <a:rPr lang="zh-CN" altLang="en-US" sz="3200" dirty="0"/>
                <a:t> </a:t>
              </a:r>
              <a:endParaRPr sz="3200" dirty="0"/>
            </a:p>
          </p:txBody>
        </p:sp>
      </p:grpSp>
      <p:pic>
        <p:nvPicPr>
          <p:cNvPr id="3730" name="pasted-image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9" y="1834673"/>
            <a:ext cx="4536281" cy="456592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14" name="Shape 3142">
            <a:extLst>
              <a:ext uri="{FF2B5EF4-FFF2-40B4-BE49-F238E27FC236}">
                <a16:creationId xmlns:a16="http://schemas.microsoft.com/office/drawing/2014/main" id="{17C915EC-903C-FB44-A525-4530CB3BA67C}"/>
              </a:ext>
            </a:extLst>
          </p:cNvPr>
          <p:cNvSpPr/>
          <p:nvPr/>
        </p:nvSpPr>
        <p:spPr>
          <a:xfrm>
            <a:off x="528700" y="6420347"/>
            <a:ext cx="3960439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0480" tIns="30480" rIns="30480" bIns="30480" anchor="ctr">
            <a:spAutoFit/>
          </a:bodyPr>
          <a:lstStyle/>
          <a:p>
            <a:pPr algn="ctr"/>
            <a:r>
              <a:rPr lang="en-US" altLang="zh-CN" sz="3200" dirty="0"/>
              <a:t>Input</a:t>
            </a:r>
            <a:r>
              <a:rPr lang="zh-CN" altLang="en-US" sz="3200" dirty="0"/>
              <a:t> </a:t>
            </a:r>
            <a:r>
              <a:rPr lang="en-US" altLang="zh-CN" sz="3200" dirty="0"/>
              <a:t>image</a:t>
            </a:r>
            <a:endParaRPr sz="32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0869F83-D7B1-FE4D-A8D2-5B5456065510}"/>
              </a:ext>
            </a:extLst>
          </p:cNvPr>
          <p:cNvSpPr txBox="1">
            <a:spLocks/>
          </p:cNvSpPr>
          <p:nvPr/>
        </p:nvSpPr>
        <p:spPr>
          <a:xfrm>
            <a:off x="8021" y="481966"/>
            <a:ext cx="14614358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400" dirty="0"/>
              <a:t>Manipulating</a:t>
            </a:r>
            <a:r>
              <a:rPr lang="zh-CN" altLang="en-US" sz="6400" dirty="0"/>
              <a:t> </a:t>
            </a:r>
            <a:r>
              <a:rPr lang="en-US" altLang="zh-CN" sz="6400" dirty="0"/>
              <a:t>a</a:t>
            </a:r>
            <a:r>
              <a:rPr lang="zh-CN" altLang="en-US" sz="6400" dirty="0"/>
              <a:t> </a:t>
            </a:r>
            <a:r>
              <a:rPr lang="en-US" altLang="zh-CN" sz="6400" dirty="0"/>
              <a:t>Real</a:t>
            </a:r>
            <a:r>
              <a:rPr lang="zh-CN" altLang="en-US" sz="6400" dirty="0"/>
              <a:t> </a:t>
            </a:r>
            <a:r>
              <a:rPr lang="en-US" altLang="zh-CN" sz="6400" dirty="0"/>
              <a:t>Photo</a:t>
            </a:r>
            <a:endParaRPr lang="en-US" sz="6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17EF66-C55E-8845-9279-EA04E60B1AF8}"/>
              </a:ext>
            </a:extLst>
          </p:cNvPr>
          <p:cNvSpPr txBox="1"/>
          <p:nvPr/>
        </p:nvSpPr>
        <p:spPr>
          <a:xfrm>
            <a:off x="230042" y="7706380"/>
            <a:ext cx="14400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800" dirty="0"/>
              <a:t>Semantic</a:t>
            </a:r>
            <a:r>
              <a:rPr lang="zh-CN" altLang="en-US" sz="2800" dirty="0"/>
              <a:t> </a:t>
            </a:r>
            <a:r>
              <a:rPr lang="en-US" altLang="zh-CN" sz="2800" dirty="0"/>
              <a:t>Photo</a:t>
            </a:r>
            <a:r>
              <a:rPr lang="zh-CN" altLang="en-US" sz="2800" dirty="0"/>
              <a:t> </a:t>
            </a:r>
            <a:r>
              <a:rPr lang="en-US" altLang="zh-CN" sz="2800" dirty="0"/>
              <a:t>Manipulation</a:t>
            </a:r>
            <a:r>
              <a:rPr lang="zh-CN" altLang="en-US" sz="2800" dirty="0"/>
              <a:t> </a:t>
            </a:r>
            <a:r>
              <a:rPr lang="en-US" altLang="zh-CN" sz="2800" dirty="0"/>
              <a:t>[</a:t>
            </a:r>
            <a:r>
              <a:rPr lang="en-US" altLang="zh-CN" sz="2800" dirty="0" err="1"/>
              <a:t>Bau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sz="2800" dirty="0" err="1"/>
              <a:t>Strobelt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sz="2800" dirty="0"/>
              <a:t>Peebles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sz="2800" dirty="0"/>
              <a:t>Wulff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sz="2800" dirty="0"/>
              <a:t>Zhou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sz="2800" dirty="0"/>
              <a:t>Zhu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altLang="zh-CN" sz="2800" dirty="0"/>
              <a:t>Torralba,</a:t>
            </a:r>
            <a:r>
              <a:rPr lang="zh-CN" altLang="en-US" sz="2800" dirty="0"/>
              <a:t> </a:t>
            </a:r>
            <a:r>
              <a:rPr lang="en-US" altLang="zh-CN" sz="2800" b="1" dirty="0"/>
              <a:t>SIGGRAPH</a:t>
            </a:r>
            <a:r>
              <a:rPr lang="zh-CN" altLang="en-US" sz="2800" dirty="0"/>
              <a:t> </a:t>
            </a:r>
            <a:r>
              <a:rPr lang="en-US" altLang="zh-CN" sz="2800" dirty="0"/>
              <a:t>2019]</a:t>
            </a:r>
            <a:endParaRPr lang="en-US" sz="2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DA2C44-C1EC-2D4D-9D70-15C92DC86F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97EFDC-3570-4471-8E1E-782C49D4CB75}" type="slidenum">
              <a:rPr lang="en-US" altLang="en-US" smtClean="0"/>
              <a:pPr>
                <a:defRPr/>
              </a:pPr>
              <a:t>56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73787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6208DAB-F66C-8248-A6A2-81AC9B64D2E6}"/>
              </a:ext>
            </a:extLst>
          </p:cNvPr>
          <p:cNvGrpSpPr/>
          <p:nvPr/>
        </p:nvGrpSpPr>
        <p:grpSpPr>
          <a:xfrm>
            <a:off x="9853480" y="1837308"/>
            <a:ext cx="4536000" cy="5147424"/>
            <a:chOff x="9853480" y="1837308"/>
            <a:chExt cx="4536000" cy="5147424"/>
          </a:xfrm>
        </p:grpSpPr>
        <p:pic>
          <p:nvPicPr>
            <p:cNvPr id="3733" name="pasted-image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3480" y="1837308"/>
              <a:ext cx="4536000" cy="4536000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</p:spPr>
        </p:pic>
        <p:sp>
          <p:nvSpPr>
            <p:cNvPr id="9" name="Shape 3133">
              <a:extLst>
                <a:ext uri="{FF2B5EF4-FFF2-40B4-BE49-F238E27FC236}">
                  <a16:creationId xmlns:a16="http://schemas.microsoft.com/office/drawing/2014/main" id="{9F83C276-D69F-6A4F-90C6-48C8827D8F2F}"/>
                </a:ext>
              </a:extLst>
            </p:cNvPr>
            <p:cNvSpPr/>
            <p:nvPr/>
          </p:nvSpPr>
          <p:spPr>
            <a:xfrm>
              <a:off x="10970491" y="6430734"/>
              <a:ext cx="2301977" cy="5539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xmlns:a14="http://schemas.microsoft.com/office/drawing/2010/main" xmlns:mc="http://schemas.openxmlformats.org/markup-compatibility/2006" val="1"/>
              </a:ext>
            </a:extLst>
          </p:spPr>
          <p:txBody>
            <a:bodyPr wrap="none" lIns="30480" tIns="30480" rIns="30480" bIns="30480" anchor="ctr">
              <a:spAutoFit/>
            </a:bodyPr>
            <a:lstStyle>
              <a:lvl1pPr>
                <a:defRPr sz="3500" b="0"/>
              </a:lvl1pPr>
            </a:lstStyle>
            <a:p>
              <a:pPr algn="ctr"/>
              <a:r>
                <a:rPr lang="en-US" altLang="zh-CN" sz="3200" dirty="0"/>
                <a:t>Output result</a:t>
              </a:r>
              <a:endParaRPr sz="3200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1A3D0DB-DC2B-DC48-A4D0-126FCC1D8145}"/>
              </a:ext>
            </a:extLst>
          </p:cNvPr>
          <p:cNvGrpSpPr/>
          <p:nvPr/>
        </p:nvGrpSpPr>
        <p:grpSpPr>
          <a:xfrm>
            <a:off x="5047059" y="1849497"/>
            <a:ext cx="4536281" cy="5124848"/>
            <a:chOff x="5047059" y="1849497"/>
            <a:chExt cx="4536281" cy="5124848"/>
          </a:xfrm>
        </p:grpSpPr>
        <p:pic>
          <p:nvPicPr>
            <p:cNvPr id="3731" name="pasted-image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7059" y="1849497"/>
              <a:ext cx="4536281" cy="4536281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</p:spPr>
        </p:pic>
        <p:sp>
          <p:nvSpPr>
            <p:cNvPr id="11" name="Shape 3133">
              <a:extLst>
                <a:ext uri="{FF2B5EF4-FFF2-40B4-BE49-F238E27FC236}">
                  <a16:creationId xmlns:a16="http://schemas.microsoft.com/office/drawing/2014/main" id="{BFDBBFE2-7EC4-CF42-8A9F-767A5A93E5F3}"/>
                </a:ext>
              </a:extLst>
            </p:cNvPr>
            <p:cNvSpPr/>
            <p:nvPr/>
          </p:nvSpPr>
          <p:spPr>
            <a:xfrm>
              <a:off x="6160118" y="6420347"/>
              <a:ext cx="2310184" cy="5539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xmlns:a14="http://schemas.microsoft.com/office/drawing/2010/main" xmlns:mc="http://schemas.openxmlformats.org/markup-compatibility/2006" val="1"/>
              </a:ext>
            </a:extLst>
          </p:spPr>
          <p:txBody>
            <a:bodyPr wrap="none" lIns="30480" tIns="30480" rIns="30480" bIns="30480" anchor="ctr">
              <a:spAutoFit/>
            </a:bodyPr>
            <a:lstStyle>
              <a:lvl1pPr>
                <a:defRPr sz="3500" b="0"/>
              </a:lvl1pPr>
            </a:lstStyle>
            <a:p>
              <a:pPr algn="ctr"/>
              <a:r>
                <a:rPr lang="en-US" altLang="zh-CN" sz="3200" dirty="0"/>
                <a:t>Add</a:t>
              </a:r>
              <a:r>
                <a:rPr lang="zh-CN" altLang="en-US" sz="3200" dirty="0"/>
                <a:t> </a:t>
              </a:r>
              <a:r>
                <a:rPr lang="en-US" altLang="zh-CN" sz="3200" dirty="0"/>
                <a:t>windows</a:t>
              </a:r>
              <a:endParaRPr sz="3200" dirty="0"/>
            </a:p>
          </p:txBody>
        </p:sp>
      </p:grpSp>
      <p:pic>
        <p:nvPicPr>
          <p:cNvPr id="3730" name="pasted-image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9" y="1834673"/>
            <a:ext cx="4536280" cy="456592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14" name="Shape 3142">
            <a:extLst>
              <a:ext uri="{FF2B5EF4-FFF2-40B4-BE49-F238E27FC236}">
                <a16:creationId xmlns:a16="http://schemas.microsoft.com/office/drawing/2014/main" id="{17C915EC-903C-FB44-A525-4530CB3BA67C}"/>
              </a:ext>
            </a:extLst>
          </p:cNvPr>
          <p:cNvSpPr/>
          <p:nvPr/>
        </p:nvSpPr>
        <p:spPr>
          <a:xfrm>
            <a:off x="528700" y="6420347"/>
            <a:ext cx="3960439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0480" tIns="30480" rIns="30480" bIns="30480" anchor="ctr">
            <a:spAutoFit/>
          </a:bodyPr>
          <a:lstStyle/>
          <a:p>
            <a:pPr algn="ctr"/>
            <a:r>
              <a:rPr lang="en-US" altLang="zh-CN" sz="3200" dirty="0"/>
              <a:t>Input</a:t>
            </a:r>
            <a:r>
              <a:rPr lang="zh-CN" altLang="en-US" sz="3200" dirty="0"/>
              <a:t> </a:t>
            </a:r>
            <a:r>
              <a:rPr lang="en-US" altLang="zh-CN" sz="3200" dirty="0"/>
              <a:t>image</a:t>
            </a:r>
            <a:endParaRPr sz="32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0869F83-D7B1-FE4D-A8D2-5B5456065510}"/>
              </a:ext>
            </a:extLst>
          </p:cNvPr>
          <p:cNvSpPr txBox="1">
            <a:spLocks/>
          </p:cNvSpPr>
          <p:nvPr/>
        </p:nvSpPr>
        <p:spPr>
          <a:xfrm>
            <a:off x="8021" y="481966"/>
            <a:ext cx="14614358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400" dirty="0"/>
              <a:t>Manipulating</a:t>
            </a:r>
            <a:r>
              <a:rPr lang="zh-CN" altLang="en-US" sz="6400" dirty="0"/>
              <a:t> </a:t>
            </a:r>
            <a:r>
              <a:rPr lang="en-US" altLang="zh-CN" sz="6400" dirty="0"/>
              <a:t>a</a:t>
            </a:r>
            <a:r>
              <a:rPr lang="zh-CN" altLang="en-US" sz="6400" dirty="0"/>
              <a:t> </a:t>
            </a:r>
            <a:r>
              <a:rPr lang="en-US" altLang="zh-CN" sz="6400" dirty="0"/>
              <a:t>Real</a:t>
            </a:r>
            <a:r>
              <a:rPr lang="zh-CN" altLang="en-US" sz="6400" dirty="0"/>
              <a:t> </a:t>
            </a:r>
            <a:r>
              <a:rPr lang="en-US" altLang="zh-CN" sz="6400" dirty="0"/>
              <a:t>Photo</a:t>
            </a:r>
            <a:endParaRPr lang="en-US" sz="6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B50FD3-1C35-504D-A8E1-7EA3C1A23FC2}"/>
              </a:ext>
            </a:extLst>
          </p:cNvPr>
          <p:cNvSpPr txBox="1"/>
          <p:nvPr/>
        </p:nvSpPr>
        <p:spPr>
          <a:xfrm>
            <a:off x="230042" y="7706380"/>
            <a:ext cx="14400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800" dirty="0"/>
              <a:t>Semantic</a:t>
            </a:r>
            <a:r>
              <a:rPr lang="zh-CN" altLang="en-US" sz="2800" dirty="0"/>
              <a:t> </a:t>
            </a:r>
            <a:r>
              <a:rPr lang="en-US" altLang="zh-CN" sz="2800" dirty="0"/>
              <a:t>Photo</a:t>
            </a:r>
            <a:r>
              <a:rPr lang="zh-CN" altLang="en-US" sz="2800" dirty="0"/>
              <a:t> </a:t>
            </a:r>
            <a:r>
              <a:rPr lang="en-US" altLang="zh-CN" sz="2800" dirty="0"/>
              <a:t>Manipulation</a:t>
            </a:r>
            <a:r>
              <a:rPr lang="zh-CN" altLang="en-US" sz="2800" dirty="0"/>
              <a:t> </a:t>
            </a:r>
            <a:r>
              <a:rPr lang="en-US" altLang="zh-CN" sz="2800" dirty="0"/>
              <a:t>[</a:t>
            </a:r>
            <a:r>
              <a:rPr lang="en-US" altLang="zh-CN" sz="2800" dirty="0" err="1"/>
              <a:t>Bau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sz="2800" dirty="0" err="1"/>
              <a:t>Strobelt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sz="2800" dirty="0"/>
              <a:t>Peebles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sz="2800" dirty="0"/>
              <a:t>Wulff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sz="2800" dirty="0"/>
              <a:t>Zhou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sz="2800" dirty="0"/>
              <a:t>Zhu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altLang="zh-CN" sz="2800" dirty="0"/>
              <a:t>Torralba,</a:t>
            </a:r>
            <a:r>
              <a:rPr lang="zh-CN" altLang="en-US" sz="2800" dirty="0"/>
              <a:t> </a:t>
            </a:r>
            <a:r>
              <a:rPr lang="en-US" altLang="zh-CN" sz="2800" b="1" dirty="0"/>
              <a:t>SIGGRAPH</a:t>
            </a:r>
            <a:r>
              <a:rPr lang="zh-CN" altLang="en-US" sz="2800" dirty="0"/>
              <a:t> </a:t>
            </a:r>
            <a:r>
              <a:rPr lang="en-US" altLang="zh-CN" sz="2800" dirty="0"/>
              <a:t>2019]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E730E8-01A3-8640-BBFA-7F5C28A723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97EFDC-3570-4471-8E1E-782C49D4CB75}" type="slidenum">
              <a:rPr lang="en-US" altLang="en-US" smtClean="0"/>
              <a:pPr>
                <a:defRPr/>
              </a:pPr>
              <a:t>57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94252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9B815D4-6F2F-F344-AF58-1994867288D8}"/>
              </a:ext>
            </a:extLst>
          </p:cNvPr>
          <p:cNvGrpSpPr/>
          <p:nvPr/>
        </p:nvGrpSpPr>
        <p:grpSpPr>
          <a:xfrm>
            <a:off x="9853480" y="1852035"/>
            <a:ext cx="4536000" cy="5132697"/>
            <a:chOff x="9853480" y="1852035"/>
            <a:chExt cx="4536000" cy="5132697"/>
          </a:xfrm>
        </p:grpSpPr>
        <p:pic>
          <p:nvPicPr>
            <p:cNvPr id="3733" name="pasted-image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3480" y="1852035"/>
              <a:ext cx="4536000" cy="4506545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</p:spPr>
        </p:pic>
        <p:sp>
          <p:nvSpPr>
            <p:cNvPr id="9" name="Shape 3133">
              <a:extLst>
                <a:ext uri="{FF2B5EF4-FFF2-40B4-BE49-F238E27FC236}">
                  <a16:creationId xmlns:a16="http://schemas.microsoft.com/office/drawing/2014/main" id="{9F83C276-D69F-6A4F-90C6-48C8827D8F2F}"/>
                </a:ext>
              </a:extLst>
            </p:cNvPr>
            <p:cNvSpPr/>
            <p:nvPr/>
          </p:nvSpPr>
          <p:spPr>
            <a:xfrm>
              <a:off x="10037352" y="6430734"/>
              <a:ext cx="4168257" cy="5539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xmlns:a14="http://schemas.microsoft.com/office/drawing/2010/main" xmlns:mc="http://schemas.openxmlformats.org/markup-compatibility/2006" val="1"/>
              </a:ext>
            </a:extLst>
          </p:spPr>
          <p:txBody>
            <a:bodyPr wrap="none" lIns="30480" tIns="30480" rIns="30480" bIns="30480" anchor="ctr">
              <a:spAutoFit/>
            </a:bodyPr>
            <a:lstStyle>
              <a:lvl1pPr>
                <a:defRPr sz="3500" b="0"/>
              </a:lvl1pPr>
            </a:lstStyle>
            <a:p>
              <a:pPr algn="ctr"/>
              <a:r>
                <a:rPr lang="en-US" altLang="zh-CN" sz="3200" dirty="0"/>
                <a:t>Restyle trees for autumn</a:t>
              </a:r>
              <a:endParaRPr sz="3200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1ECBAAD-7846-EE4B-868B-1CA4FB705ABB}"/>
              </a:ext>
            </a:extLst>
          </p:cNvPr>
          <p:cNvGrpSpPr/>
          <p:nvPr/>
        </p:nvGrpSpPr>
        <p:grpSpPr>
          <a:xfrm>
            <a:off x="5047059" y="1864225"/>
            <a:ext cx="4536281" cy="5133203"/>
            <a:chOff x="5047059" y="1864225"/>
            <a:chExt cx="4536281" cy="5133203"/>
          </a:xfrm>
        </p:grpSpPr>
        <p:pic>
          <p:nvPicPr>
            <p:cNvPr id="3731" name="pasted-image.tif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7059" y="1864225"/>
              <a:ext cx="4536281" cy="4506824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</p:spPr>
        </p:pic>
        <p:sp>
          <p:nvSpPr>
            <p:cNvPr id="11" name="Shape 3133">
              <a:extLst>
                <a:ext uri="{FF2B5EF4-FFF2-40B4-BE49-F238E27FC236}">
                  <a16:creationId xmlns:a16="http://schemas.microsoft.com/office/drawing/2014/main" id="{BFDBBFE2-7EC4-CF42-8A9F-767A5A93E5F3}"/>
                </a:ext>
              </a:extLst>
            </p:cNvPr>
            <p:cNvSpPr/>
            <p:nvPr/>
          </p:nvSpPr>
          <p:spPr>
            <a:xfrm>
              <a:off x="5196222" y="6397264"/>
              <a:ext cx="4237955" cy="60016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xmlns:a14="http://schemas.microsoft.com/office/drawing/2010/main" xmlns:mc="http://schemas.openxmlformats.org/markup-compatibility/2006" val="1"/>
              </a:ext>
            </a:extLst>
          </p:spPr>
          <p:txBody>
            <a:bodyPr wrap="none" lIns="30480" tIns="30480" rIns="30480" bIns="30480" anchor="ctr">
              <a:spAutoFit/>
            </a:bodyPr>
            <a:lstStyle>
              <a:lvl1pPr>
                <a:defRPr sz="3500" b="0"/>
              </a:lvl1pPr>
            </a:lstStyle>
            <a:p>
              <a:r>
                <a:rPr lang="en-US" dirty="0"/>
                <a:t>Restyle trees for spring</a:t>
              </a:r>
            </a:p>
          </p:txBody>
        </p:sp>
      </p:grpSp>
      <p:pic>
        <p:nvPicPr>
          <p:cNvPr id="3730" name="pasted-image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9" y="1864226"/>
            <a:ext cx="4536280" cy="450682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14" name="Shape 3142">
            <a:extLst>
              <a:ext uri="{FF2B5EF4-FFF2-40B4-BE49-F238E27FC236}">
                <a16:creationId xmlns:a16="http://schemas.microsoft.com/office/drawing/2014/main" id="{17C915EC-903C-FB44-A525-4530CB3BA67C}"/>
              </a:ext>
            </a:extLst>
          </p:cNvPr>
          <p:cNvSpPr/>
          <p:nvPr/>
        </p:nvSpPr>
        <p:spPr>
          <a:xfrm>
            <a:off x="528700" y="6420347"/>
            <a:ext cx="3960439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0480" tIns="30480" rIns="30480" bIns="30480" anchor="ctr">
            <a:spAutoFit/>
          </a:bodyPr>
          <a:lstStyle/>
          <a:p>
            <a:pPr algn="ctr"/>
            <a:r>
              <a:rPr lang="en-US" altLang="zh-CN" sz="3200" dirty="0"/>
              <a:t>Input</a:t>
            </a:r>
            <a:r>
              <a:rPr lang="zh-CN" altLang="en-US" sz="3200" dirty="0"/>
              <a:t> </a:t>
            </a:r>
            <a:r>
              <a:rPr lang="en-US" altLang="zh-CN" sz="3200" dirty="0"/>
              <a:t>image</a:t>
            </a:r>
            <a:endParaRPr sz="32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0869F83-D7B1-FE4D-A8D2-5B5456065510}"/>
              </a:ext>
            </a:extLst>
          </p:cNvPr>
          <p:cNvSpPr txBox="1">
            <a:spLocks/>
          </p:cNvSpPr>
          <p:nvPr/>
        </p:nvSpPr>
        <p:spPr>
          <a:xfrm>
            <a:off x="8021" y="481966"/>
            <a:ext cx="14614358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 fontScale="92500"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400" dirty="0"/>
              <a:t>Manipulating</a:t>
            </a:r>
            <a:r>
              <a:rPr lang="zh-CN" altLang="en-US" sz="6400" dirty="0"/>
              <a:t> </a:t>
            </a:r>
            <a:r>
              <a:rPr lang="en-US" altLang="zh-CN" sz="6400" dirty="0"/>
              <a:t>a</a:t>
            </a:r>
            <a:r>
              <a:rPr lang="zh-CN" altLang="en-US" sz="6400" dirty="0"/>
              <a:t> </a:t>
            </a:r>
            <a:r>
              <a:rPr lang="en-US" altLang="zh-CN" sz="6400" dirty="0"/>
              <a:t>Real</a:t>
            </a:r>
            <a:r>
              <a:rPr lang="zh-CN" altLang="en-US" sz="6400" dirty="0"/>
              <a:t> </a:t>
            </a:r>
            <a:r>
              <a:rPr lang="en-US" altLang="zh-CN" sz="6400" dirty="0"/>
              <a:t>Photo</a:t>
            </a:r>
            <a:r>
              <a:rPr lang="zh-CN" altLang="en-US" sz="6400" dirty="0"/>
              <a:t> </a:t>
            </a:r>
            <a:r>
              <a:rPr lang="en-US" altLang="zh-CN" sz="6400" dirty="0"/>
              <a:t>via</a:t>
            </a:r>
            <a:r>
              <a:rPr lang="zh-CN" altLang="en-US" sz="6400" dirty="0"/>
              <a:t> </a:t>
            </a:r>
            <a:r>
              <a:rPr lang="en-US" altLang="zh-CN" sz="6400" dirty="0"/>
              <a:t>GAN</a:t>
            </a:r>
            <a:r>
              <a:rPr lang="zh-CN" altLang="en-US" sz="6400" dirty="0"/>
              <a:t> </a:t>
            </a:r>
            <a:r>
              <a:rPr lang="en-US" altLang="zh-CN" sz="6400" dirty="0"/>
              <a:t>Dissection</a:t>
            </a:r>
            <a:endParaRPr lang="en-US" sz="6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46773D-D6CC-6349-820D-970DC48EA8E8}"/>
              </a:ext>
            </a:extLst>
          </p:cNvPr>
          <p:cNvSpPr txBox="1"/>
          <p:nvPr/>
        </p:nvSpPr>
        <p:spPr>
          <a:xfrm>
            <a:off x="230042" y="7706380"/>
            <a:ext cx="14400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800" dirty="0"/>
              <a:t>Semantic</a:t>
            </a:r>
            <a:r>
              <a:rPr lang="zh-CN" altLang="en-US" sz="2800" dirty="0"/>
              <a:t> </a:t>
            </a:r>
            <a:r>
              <a:rPr lang="en-US" altLang="zh-CN" sz="2800" dirty="0"/>
              <a:t>Photo</a:t>
            </a:r>
            <a:r>
              <a:rPr lang="zh-CN" altLang="en-US" sz="2800" dirty="0"/>
              <a:t> </a:t>
            </a:r>
            <a:r>
              <a:rPr lang="en-US" altLang="zh-CN" sz="2800" dirty="0"/>
              <a:t>Manipulation</a:t>
            </a:r>
            <a:r>
              <a:rPr lang="zh-CN" altLang="en-US" sz="2800" dirty="0"/>
              <a:t> </a:t>
            </a:r>
            <a:r>
              <a:rPr lang="en-US" altLang="zh-CN" sz="2800" dirty="0"/>
              <a:t>[</a:t>
            </a:r>
            <a:r>
              <a:rPr lang="en-US" altLang="zh-CN" sz="2800" dirty="0" err="1"/>
              <a:t>Bau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sz="2800" dirty="0" err="1"/>
              <a:t>Strobelt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sz="2800" dirty="0"/>
              <a:t>Peebles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sz="2800" dirty="0"/>
              <a:t>Wulff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sz="2800" dirty="0"/>
              <a:t>Zhou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sz="2800" dirty="0"/>
              <a:t>Zhu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altLang="zh-CN" sz="2800" dirty="0"/>
              <a:t>Torralba,</a:t>
            </a:r>
            <a:r>
              <a:rPr lang="zh-CN" altLang="en-US" sz="2800" dirty="0"/>
              <a:t> </a:t>
            </a:r>
            <a:r>
              <a:rPr lang="en-US" altLang="zh-CN" sz="2800" b="1" dirty="0"/>
              <a:t>SIGGRAPH</a:t>
            </a:r>
            <a:r>
              <a:rPr lang="zh-CN" altLang="en-US" sz="2800" dirty="0"/>
              <a:t> </a:t>
            </a:r>
            <a:r>
              <a:rPr lang="en-US" altLang="zh-CN" sz="2800" dirty="0"/>
              <a:t>2019]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DD7B15-78B2-7F45-B6BF-B3422F73A1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97EFDC-3570-4471-8E1E-782C49D4CB75}" type="slidenum">
              <a:rPr lang="en-US" altLang="en-US" smtClean="0"/>
              <a:pPr>
                <a:defRPr/>
              </a:pPr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65410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anbrush_runthrough_slow">
            <a:hlinkClick r:id="" action="ppaction://media"/>
            <a:extLst>
              <a:ext uri="{FF2B5EF4-FFF2-40B4-BE49-F238E27FC236}">
                <a16:creationId xmlns:a16="http://schemas.microsoft.com/office/drawing/2014/main" id="{4B4CE749-59C6-F84F-9025-FF5F07FDF2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C09CBC-D363-F148-A7BA-4A4F3EF69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59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038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Projecting and Editing an Image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482" y="5408583"/>
            <a:ext cx="1772496" cy="2240574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300"/>
          <a:stretch/>
        </p:blipFill>
        <p:spPr>
          <a:xfrm>
            <a:off x="1388139" y="1952689"/>
            <a:ext cx="1756397" cy="187407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111374" y="3826768"/>
            <a:ext cx="2309928" cy="320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original photo </a:t>
            </a:r>
          </a:p>
        </p:txBody>
      </p:sp>
      <p:pic>
        <p:nvPicPr>
          <p:cNvPr id="8" name="Picture 7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449"/>
          <a:stretch/>
        </p:blipFill>
        <p:spPr>
          <a:xfrm>
            <a:off x="1388928" y="5497072"/>
            <a:ext cx="1756397" cy="187407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60386" y="7394471"/>
            <a:ext cx="3511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projection on manifold</a:t>
            </a:r>
          </a:p>
        </p:txBody>
      </p:sp>
      <p:sp>
        <p:nvSpPr>
          <p:cNvPr id="10" name="Down Arrow 9"/>
          <p:cNvSpPr/>
          <p:nvPr/>
        </p:nvSpPr>
        <p:spPr>
          <a:xfrm>
            <a:off x="2016295" y="4597169"/>
            <a:ext cx="500085" cy="669758"/>
          </a:xfrm>
          <a:prstGeom prst="downArrow">
            <a:avLst/>
          </a:prstGeom>
          <a:solidFill>
            <a:srgbClr val="6594DA"/>
          </a:solidFill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 rot="16200000">
            <a:off x="3448388" y="6120262"/>
            <a:ext cx="533592" cy="627701"/>
          </a:xfrm>
          <a:prstGeom prst="downArrow">
            <a:avLst/>
          </a:prstGeom>
          <a:solidFill>
            <a:srgbClr val="6594DA"/>
          </a:solidFill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Down Arrow 11"/>
          <p:cNvSpPr/>
          <p:nvPr/>
        </p:nvSpPr>
        <p:spPr>
          <a:xfrm rot="10800000">
            <a:off x="10323166" y="4597169"/>
            <a:ext cx="500085" cy="669758"/>
          </a:xfrm>
          <a:prstGeom prst="downArrow">
            <a:avLst/>
          </a:prstGeom>
          <a:solidFill>
            <a:srgbClr val="6594DA"/>
          </a:solidFill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0545" y="4771684"/>
            <a:ext cx="1239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Project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841957" y="4771684"/>
            <a:ext cx="2048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Edit Transfer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02872" y="7394471"/>
            <a:ext cx="7913128" cy="320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transition between the original and edited projection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22464" y="3857752"/>
            <a:ext cx="5901487" cy="320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different degree of image manipulation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415" y="5497072"/>
            <a:ext cx="7025587" cy="187407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415" y="1952689"/>
            <a:ext cx="7025587" cy="187407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13" y="5235872"/>
            <a:ext cx="604064" cy="64067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238214" y="5079262"/>
            <a:ext cx="172592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Editing UI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F84A92-5ACA-AD48-8007-10EE9A5C6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7425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2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F28D2-CCFB-604A-AA98-BB7963812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3429000"/>
            <a:ext cx="13167360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Manipulating Latent code/layer</a:t>
            </a:r>
            <a:br>
              <a:rPr lang="en-US" dirty="0"/>
            </a:br>
            <a:r>
              <a:rPr lang="en-US" dirty="0"/>
              <a:t>(computing directions offline)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0A1A36-51FE-5647-9B4B-E0C2DD94B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60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353542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8FCF105-A589-9047-8D7D-EC6442BB8EF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Compute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8FCF105-A589-9047-8D7D-EC6442BB8E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8257" b="-284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A11ADA6-3CB8-7743-A70B-B638767732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640" y="2101248"/>
            <a:ext cx="10688215" cy="547260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7C786B-3ABA-5143-B0C2-0B72451BB8B0}"/>
              </a:ext>
            </a:extLst>
          </p:cNvPr>
          <p:cNvSpPr txBox="1"/>
          <p:nvPr/>
        </p:nvSpPr>
        <p:spPr>
          <a:xfrm>
            <a:off x="10897327" y="7690991"/>
            <a:ext cx="3733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DCGAN [Radford et al. 2016]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FB058C-EB05-7A41-BD3C-663560FF2D50}"/>
              </a:ext>
            </a:extLst>
          </p:cNvPr>
          <p:cNvSpPr txBox="1"/>
          <p:nvPr/>
        </p:nvSpPr>
        <p:spPr>
          <a:xfrm>
            <a:off x="2850704" y="7573856"/>
            <a:ext cx="7304564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First annotate images, then compute directions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EA4A1-3766-1B4D-9B2A-AC45A1AE7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61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567385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F28D2-CCFB-604A-AA98-BB7963812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3429000"/>
            <a:ext cx="13167360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Manipulating Latent code/layer</a:t>
            </a:r>
            <a:br>
              <a:rPr lang="en-US" dirty="0"/>
            </a:br>
            <a:r>
              <a:rPr lang="en-US" dirty="0"/>
              <a:t>(PCA directions)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E13182-3E65-A34B-9785-94C985A69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62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311559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691C7-35D6-A247-AA6E-E291FCE55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GANSpace</a:t>
            </a:r>
            <a:r>
              <a:rPr lang="en-US" dirty="0"/>
              <a:t>: Discovering PCA directions</a:t>
            </a:r>
          </a:p>
        </p:txBody>
      </p:sp>
      <p:pic>
        <p:nvPicPr>
          <p:cNvPr id="6" name="Content Placeholder 5" descr="A collage of dogs and a person&#10;&#10;Description automatically generated with medium confidence">
            <a:extLst>
              <a:ext uri="{FF2B5EF4-FFF2-40B4-BE49-F238E27FC236}">
                <a16:creationId xmlns:a16="http://schemas.microsoft.com/office/drawing/2014/main" id="{4A48D5C9-85F9-A34D-8A2C-35881E9DA2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716" y="1450504"/>
            <a:ext cx="10906124" cy="631407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5B91C3-47F1-2D44-96E1-6308C3B2E0D2}"/>
              </a:ext>
            </a:extLst>
          </p:cNvPr>
          <p:cNvSpPr txBox="1"/>
          <p:nvPr/>
        </p:nvSpPr>
        <p:spPr>
          <a:xfrm>
            <a:off x="10309217" y="7767935"/>
            <a:ext cx="4321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GANspace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[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Härkönen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et al. 2020]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F0A235-42F0-6547-BA0C-C75129C1B3AD}"/>
              </a:ext>
            </a:extLst>
          </p:cNvPr>
          <p:cNvSpPr txBox="1"/>
          <p:nvPr/>
        </p:nvSpPr>
        <p:spPr>
          <a:xfrm>
            <a:off x="186408" y="7678071"/>
            <a:ext cx="10002803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First compute potential directions (PCA), then annotate directions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EF1A76-F685-DF47-94F0-E6BFC020D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63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42511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691C7-35D6-A247-AA6E-E291FCE55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GANSpace</a:t>
            </a:r>
            <a:r>
              <a:rPr lang="en-US" dirty="0"/>
              <a:t>: Discovering PCA directions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5B91C3-47F1-2D44-96E1-6308C3B2E0D2}"/>
              </a:ext>
            </a:extLst>
          </p:cNvPr>
          <p:cNvSpPr txBox="1"/>
          <p:nvPr/>
        </p:nvSpPr>
        <p:spPr>
          <a:xfrm>
            <a:off x="10232273" y="7767935"/>
            <a:ext cx="4398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GANspace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[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Härkönen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et al., 2020]</a:t>
            </a:r>
          </a:p>
        </p:txBody>
      </p:sp>
      <p:pic>
        <p:nvPicPr>
          <p:cNvPr id="9" name="Content Placeholder 8" descr="Chart, scatter chart&#10;&#10;Description automatically generated">
            <a:extLst>
              <a:ext uri="{FF2B5EF4-FFF2-40B4-BE49-F238E27FC236}">
                <a16:creationId xmlns:a16="http://schemas.microsoft.com/office/drawing/2014/main" id="{CE4587FA-4AF5-3C44-9B5A-3DAFC14B8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528" y="2530624"/>
            <a:ext cx="11376061" cy="402577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9BFCA6-E58A-2546-8D02-DF1D753A5A3E}"/>
              </a:ext>
            </a:extLst>
          </p:cNvPr>
          <p:cNvSpPr txBox="1"/>
          <p:nvPr/>
        </p:nvSpPr>
        <p:spPr>
          <a:xfrm>
            <a:off x="0" y="6851104"/>
            <a:ext cx="1548172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Also see “Editing in Style: Uncovering the Local Semantics of GANs”, Collins et al., CVPR 2020</a:t>
            </a:r>
          </a:p>
          <a:p>
            <a:r>
              <a:rPr lang="en-US" dirty="0"/>
              <a:t>“Closed-Form Factorization of Latent Semantics in GANs”, Shen and Zhou. CVPR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DF375A-9193-3F4C-982D-95D7CBCAD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64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609998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691C7-35D6-A247-AA6E-E291FCE55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GANSpace</a:t>
            </a:r>
            <a:r>
              <a:rPr lang="en-US" dirty="0"/>
              <a:t>: Discovering PCA directions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5B91C3-47F1-2D44-96E1-6308C3B2E0D2}"/>
              </a:ext>
            </a:extLst>
          </p:cNvPr>
          <p:cNvSpPr txBox="1"/>
          <p:nvPr/>
        </p:nvSpPr>
        <p:spPr>
          <a:xfrm>
            <a:off x="10232273" y="7767935"/>
            <a:ext cx="4398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GANspace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[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Härkönen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et al., 2020]</a:t>
            </a:r>
          </a:p>
        </p:txBody>
      </p:sp>
      <p:pic>
        <p:nvPicPr>
          <p:cNvPr id="9" name="Online Media 8" descr="GANSpace: Discovering Interpretable GAN Controls">
            <a:hlinkClick r:id="" action="ppaction://media"/>
            <a:extLst>
              <a:ext uri="{FF2B5EF4-FFF2-40B4-BE49-F238E27FC236}">
                <a16:creationId xmlns:a16="http://schemas.microsoft.com/office/drawing/2014/main" id="{F097F4AA-0A0F-4349-B718-B6A89E1C58D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83433" y="1665940"/>
            <a:ext cx="10063534" cy="5685773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0C3067-0810-1647-8945-624DCE4E2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65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9627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F28D2-CCFB-604A-AA98-BB7963812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3429000"/>
            <a:ext cx="13167360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Manipulating Latent code/layer</a:t>
            </a:r>
            <a:br>
              <a:rPr lang="en-US" dirty="0"/>
            </a:br>
            <a:r>
              <a:rPr lang="en-US" dirty="0"/>
              <a:t>(offline optimization)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E9C23E-D485-BC4F-A75B-338A97870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66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8575382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D716E6A-72F6-1B45-9F15-09F860DE77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04" y="1416698"/>
            <a:ext cx="11950700" cy="30607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DFFC6E-2C0E-5342-82AC-2DFBA08F7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Offline optimization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2DD479-1D30-CB48-8401-9D2B120FD0A1}"/>
              </a:ext>
            </a:extLst>
          </p:cNvPr>
          <p:cNvSpPr txBox="1"/>
          <p:nvPr/>
        </p:nvSpPr>
        <p:spPr>
          <a:xfrm>
            <a:off x="10672265" y="7767935"/>
            <a:ext cx="3958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Jahanian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*, Chai*, Isola. 2020]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5F8264-307F-0C42-B11F-3F119B9CE823}"/>
              </a:ext>
            </a:extLst>
          </p:cNvPr>
          <p:cNvSpPr txBox="1"/>
          <p:nvPr/>
        </p:nvSpPr>
        <p:spPr>
          <a:xfrm>
            <a:off x="427931" y="4531447"/>
            <a:ext cx="986513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Given a pre-defined function </a:t>
            </a:r>
            <a:r>
              <a:rPr lang="en-US" b="1" dirty="0"/>
              <a:t>edit </a:t>
            </a:r>
            <a:r>
              <a:rPr lang="en-US" dirty="0"/>
              <a:t>and a pre-trained generator </a:t>
            </a:r>
            <a:r>
              <a:rPr lang="en-US" b="1" dirty="0"/>
              <a:t>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7C35B2-4C32-F54A-B2CA-4D402D74CCB6}"/>
              </a:ext>
            </a:extLst>
          </p:cNvPr>
          <p:cNvSpPr txBox="1"/>
          <p:nvPr/>
        </p:nvSpPr>
        <p:spPr>
          <a:xfrm>
            <a:off x="463327" y="5404520"/>
            <a:ext cx="237026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Linear case:</a:t>
            </a:r>
          </a:p>
          <a:p>
            <a:r>
              <a:rPr lang="en-US" dirty="0"/>
              <a:t>(w is a vector)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FF02684-A0E5-4C4C-AD10-A0FFE706B0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056" y="5380072"/>
            <a:ext cx="9683496" cy="8229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19ABDA5-FEB1-9841-B21B-996B329CA01E}"/>
              </a:ext>
            </a:extLst>
          </p:cNvPr>
          <p:cNvSpPr txBox="1"/>
          <p:nvPr/>
        </p:nvSpPr>
        <p:spPr>
          <a:xfrm>
            <a:off x="463327" y="6710073"/>
            <a:ext cx="2632580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Non-linear case:</a:t>
            </a:r>
          </a:p>
          <a:p>
            <a:r>
              <a:rPr lang="en-US" dirty="0"/>
              <a:t>(f is a function)</a:t>
            </a:r>
          </a:p>
          <a:p>
            <a:r>
              <a:rPr lang="en-US" dirty="0"/>
              <a:t>apply it n times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EF625C2-F4EC-5741-A59A-580FA25694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056" y="6656784"/>
            <a:ext cx="9977718" cy="914400"/>
          </a:xfrm>
          <a:prstGeom prst="rect">
            <a:avLst/>
          </a:prstGeom>
        </p:spPr>
      </p:pic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A9E8A4F9-B74D-A34C-AD6D-0706846B3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67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1953558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FFC6E-2C0E-5342-82AC-2DFBA08F7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Offline optimization</a:t>
            </a:r>
          </a:p>
        </p:txBody>
      </p:sp>
      <p:pic>
        <p:nvPicPr>
          <p:cNvPr id="6" name="Content Placeholder 5" descr="A picture containing text, dog&#10;&#10;Description automatically generated">
            <a:extLst>
              <a:ext uri="{FF2B5EF4-FFF2-40B4-BE49-F238E27FC236}">
                <a16:creationId xmlns:a16="http://schemas.microsoft.com/office/drawing/2014/main" id="{61A2A934-917C-8546-B051-80EAAF05C2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5"/>
          <a:stretch/>
        </p:blipFill>
        <p:spPr>
          <a:xfrm>
            <a:off x="-73285" y="1862914"/>
            <a:ext cx="14776970" cy="450377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2DD479-1D30-CB48-8401-9D2B120FD0A1}"/>
              </a:ext>
            </a:extLst>
          </p:cNvPr>
          <p:cNvSpPr txBox="1"/>
          <p:nvPr/>
        </p:nvSpPr>
        <p:spPr>
          <a:xfrm>
            <a:off x="10672265" y="7767935"/>
            <a:ext cx="3958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Jahanian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*, Chai*, Isola. 2020]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C39311-9F9D-294C-BFB1-601709524662}"/>
              </a:ext>
            </a:extLst>
          </p:cNvPr>
          <p:cNvSpPr txBox="1"/>
          <p:nvPr/>
        </p:nvSpPr>
        <p:spPr>
          <a:xfrm>
            <a:off x="4471473" y="6447827"/>
            <a:ext cx="5687454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Requirement</a:t>
            </a:r>
            <a:r>
              <a:rPr lang="en-US" b="1" dirty="0"/>
              <a:t>: </a:t>
            </a:r>
            <a:r>
              <a:rPr lang="en-US" dirty="0"/>
              <a:t>A known </a:t>
            </a:r>
            <a:r>
              <a:rPr lang="en-US" b="1" dirty="0"/>
              <a:t>edit </a:t>
            </a:r>
            <a:r>
              <a:rPr lang="en-US" dirty="0"/>
              <a:t>function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8017E-2BE1-4E4C-969B-AE1D83F8B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68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2545222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3DEBA-BCDE-6348-B2BE-3FC1BEFC2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Ways of Using Networks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0936D-1728-F04E-9B8E-3D0B7EB764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3600" dirty="0"/>
              <a:t>Train a network to produce images (instead of hand-crafted filters)</a:t>
            </a:r>
          </a:p>
          <a:p>
            <a:pPr lvl="1"/>
            <a:r>
              <a:rPr lang="en-US" sz="3000" dirty="0"/>
              <a:t>Image-to-Image Translation, Fast Neural Style Transfer, Image Super-resolution </a:t>
            </a:r>
          </a:p>
          <a:p>
            <a:r>
              <a:rPr lang="en-US" sz="3600" dirty="0"/>
              <a:t>Define a Loss function based on a network (instead of pixel loss)</a:t>
            </a:r>
          </a:p>
          <a:p>
            <a:pPr lvl="1"/>
            <a:r>
              <a:rPr lang="en-US" sz="3000" dirty="0"/>
              <a:t>Perceptual Loss, Adversarial Loss, Contrastive Learning loss</a:t>
            </a:r>
          </a:p>
          <a:p>
            <a:r>
              <a:rPr lang="en-US" sz="3600" dirty="0"/>
              <a:t>Using networks’ features (instead of pixels, edges, or wavelets)</a:t>
            </a:r>
          </a:p>
          <a:p>
            <a:pPr lvl="1"/>
            <a:r>
              <a:rPr lang="en-US" sz="3000" dirty="0"/>
              <a:t>Gram matrix, Deep Image Analogy</a:t>
            </a:r>
          </a:p>
          <a:p>
            <a:r>
              <a:rPr lang="en-US" sz="3000" dirty="0"/>
              <a:t>Optimizing the latent code of a generative model (instead of raw pixels)</a:t>
            </a:r>
          </a:p>
          <a:p>
            <a:pPr lvl="1"/>
            <a:r>
              <a:rPr lang="en-US" sz="2400" dirty="0"/>
              <a:t>GAN Projection (</a:t>
            </a:r>
            <a:r>
              <a:rPr lang="en-US" sz="2400" dirty="0" err="1"/>
              <a:t>iGAN</a:t>
            </a:r>
            <a:r>
              <a:rPr lang="en-US" sz="2400" dirty="0"/>
              <a:t>, Image2StyleGAN), Latent vector editing </a:t>
            </a:r>
          </a:p>
          <a:p>
            <a:r>
              <a:rPr lang="en-US" sz="3000" dirty="0"/>
              <a:t>Optimizing the weights of a network</a:t>
            </a:r>
          </a:p>
          <a:p>
            <a:pPr lvl="1"/>
            <a:r>
              <a:rPr lang="en-US" sz="2400" dirty="0"/>
              <a:t>Deep Image Prior, </a:t>
            </a:r>
            <a:r>
              <a:rPr lang="en-US" sz="2400" dirty="0" err="1"/>
              <a:t>GANPaint</a:t>
            </a:r>
            <a:r>
              <a:rPr lang="en-US" sz="3600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6F012B-B566-4B4D-8F84-4500EA7B3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69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46929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Projecting and Editing an Image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482" y="5408583"/>
            <a:ext cx="1772496" cy="2240574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300"/>
          <a:stretch/>
        </p:blipFill>
        <p:spPr>
          <a:xfrm>
            <a:off x="1388139" y="1952689"/>
            <a:ext cx="1756397" cy="187407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111374" y="3826768"/>
            <a:ext cx="2309928" cy="320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original photo </a:t>
            </a:r>
          </a:p>
        </p:txBody>
      </p:sp>
      <p:pic>
        <p:nvPicPr>
          <p:cNvPr id="8" name="Picture 7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449"/>
          <a:stretch/>
        </p:blipFill>
        <p:spPr>
          <a:xfrm>
            <a:off x="1388928" y="5497072"/>
            <a:ext cx="1756397" cy="187407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60386" y="7394471"/>
            <a:ext cx="3511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projection on manifold</a:t>
            </a:r>
          </a:p>
        </p:txBody>
      </p:sp>
      <p:sp>
        <p:nvSpPr>
          <p:cNvPr id="10" name="Down Arrow 9"/>
          <p:cNvSpPr/>
          <p:nvPr/>
        </p:nvSpPr>
        <p:spPr>
          <a:xfrm>
            <a:off x="2016295" y="4597169"/>
            <a:ext cx="500085" cy="669758"/>
          </a:xfrm>
          <a:prstGeom prst="downArrow">
            <a:avLst/>
          </a:prstGeom>
          <a:solidFill>
            <a:srgbClr val="6594DA"/>
          </a:solidFill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 rot="16200000">
            <a:off x="3448388" y="6120262"/>
            <a:ext cx="533592" cy="627701"/>
          </a:xfrm>
          <a:prstGeom prst="downArrow">
            <a:avLst/>
          </a:prstGeom>
          <a:solidFill>
            <a:srgbClr val="6594DA"/>
          </a:solidFill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Down Arrow 11"/>
          <p:cNvSpPr/>
          <p:nvPr/>
        </p:nvSpPr>
        <p:spPr>
          <a:xfrm rot="10800000">
            <a:off x="10323166" y="4597169"/>
            <a:ext cx="500085" cy="669758"/>
          </a:xfrm>
          <a:prstGeom prst="downArrow">
            <a:avLst/>
          </a:prstGeom>
          <a:solidFill>
            <a:srgbClr val="6594DA"/>
          </a:solidFill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0545" y="4771684"/>
            <a:ext cx="1239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Project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841957" y="4771684"/>
            <a:ext cx="2048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Edit Transfer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02872" y="7394471"/>
            <a:ext cx="7913128" cy="320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transition between the original and edited projection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22464" y="3857752"/>
            <a:ext cx="5901487" cy="320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different degree of image manipulation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415" y="5497072"/>
            <a:ext cx="7025587" cy="187407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415" y="1952689"/>
            <a:ext cx="7025587" cy="187407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13" y="5235872"/>
            <a:ext cx="604064" cy="64067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238214" y="5079262"/>
            <a:ext cx="172592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Editing UI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3A775A-9EE8-8443-BA0E-3D6C672C1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1939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/>
      <p:bldP spid="15" grpId="0"/>
      <p:bldP spid="16" grpId="0"/>
      <p:bldP spid="2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75251"/>
            <a:ext cx="14630400" cy="1371600"/>
          </a:xfrm>
        </p:spPr>
        <p:txBody>
          <a:bodyPr>
            <a:noAutofit/>
          </a:bodyPr>
          <a:lstStyle/>
          <a:p>
            <a:r>
              <a:rPr lang="en-US" altLang="zh-CN" sz="9000" dirty="0"/>
              <a:t>Thank</a:t>
            </a:r>
            <a:r>
              <a:rPr lang="zh-CN" altLang="en-US" sz="9000" dirty="0"/>
              <a:t> </a:t>
            </a:r>
            <a:r>
              <a:rPr lang="en-US" altLang="zh-CN" sz="9000" dirty="0"/>
              <a:t>You!</a:t>
            </a:r>
            <a:endParaRPr lang="en-US" sz="9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9084E0-B989-3241-9D48-AA4B4B9A9242}"/>
              </a:ext>
            </a:extLst>
          </p:cNvPr>
          <p:cNvSpPr txBox="1"/>
          <p:nvPr/>
        </p:nvSpPr>
        <p:spPr>
          <a:xfrm>
            <a:off x="2526668" y="5898157"/>
            <a:ext cx="9577064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3600" dirty="0">
                <a:latin typeface="Calibri" charset="0"/>
                <a:cs typeface="Calibri" charset="0"/>
              </a:rPr>
              <a:t>16-726, Spring 2021</a:t>
            </a:r>
          </a:p>
          <a:p>
            <a:pPr algn="ctr"/>
            <a:r>
              <a:rPr lang="en-US" sz="3600" dirty="0">
                <a:hlinkClick r:id="rId3"/>
              </a:rPr>
              <a:t>https://learning-image-synthesis.github.io/</a:t>
            </a:r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5BD391-DD3E-3042-BACF-BA7EB61FD052}"/>
              </a:ext>
            </a:extLst>
          </p:cNvPr>
          <p:cNvSpPr txBox="1"/>
          <p:nvPr/>
        </p:nvSpPr>
        <p:spPr>
          <a:xfrm>
            <a:off x="10200982" y="7798713"/>
            <a:ext cx="44294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video © [Shen and Zhou, CVPR 2021]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8EB537B-FBD7-7C42-AD61-9F52DF226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944" y="2595018"/>
            <a:ext cx="4608512" cy="330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89801E-CC85-4043-998F-D91ED99AD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70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49130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2301716" y="2962672"/>
            <a:ext cx="11527409" cy="1728192"/>
            <a:chOff x="2298755" y="2890664"/>
            <a:chExt cx="11527409" cy="1728192"/>
          </a:xfrm>
        </p:grpSpPr>
        <p:pic>
          <p:nvPicPr>
            <p:cNvPr id="51" name="Picture 16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20370" y="2890664"/>
              <a:ext cx="1828800" cy="13716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Box 51"/>
            <p:cNvSpPr txBox="1"/>
            <p:nvPr/>
          </p:nvSpPr>
          <p:spPr>
            <a:xfrm>
              <a:off x="7892983" y="4157191"/>
              <a:ext cx="8835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0.196</a:t>
              </a:r>
            </a:p>
          </p:txBody>
        </p:sp>
        <p:pic>
          <p:nvPicPr>
            <p:cNvPr id="6150" name="Picture 6" descr="http://people.eecs.berkeley.edu/~junyanz/projects/gvm/rec_lbfgs/outdoor4_64_iter23_conv4_alpha0.002/images/row0002_image00006.png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8867" y="2890664"/>
              <a:ext cx="1828800" cy="13716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TextBox 57"/>
            <p:cNvSpPr txBox="1"/>
            <p:nvPr/>
          </p:nvSpPr>
          <p:spPr>
            <a:xfrm>
              <a:off x="10181480" y="4157191"/>
              <a:ext cx="8835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0.238</a:t>
              </a:r>
            </a:p>
          </p:txBody>
        </p:sp>
        <p:pic>
          <p:nvPicPr>
            <p:cNvPr id="68" name="Picture 8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997364" y="2890664"/>
              <a:ext cx="1828800" cy="13716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TextBox 74"/>
            <p:cNvSpPr txBox="1"/>
            <p:nvPr/>
          </p:nvSpPr>
          <p:spPr>
            <a:xfrm>
              <a:off x="12469977" y="4157191"/>
              <a:ext cx="8835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0.332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298755" y="3006123"/>
              <a:ext cx="2465354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400" dirty="0">
                  <a:solidFill>
                    <a:srgbClr val="FF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Optimization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804" y="262077"/>
            <a:ext cx="13167360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Projecting an Image into GAN Manifold</a:t>
            </a:r>
          </a:p>
        </p:txBody>
      </p:sp>
      <p:pic>
        <p:nvPicPr>
          <p:cNvPr id="20" name="Picture 12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0370" y="1418994"/>
            <a:ext cx="1828800" cy="1371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people.eecs.berkeley.edu/~junyanz/projects/gvm/rec_lbfgs/outdoor4_64_iter23_conv4_alpha0.002/images/row0000_image00006.png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867" y="1418994"/>
            <a:ext cx="1828800" cy="1371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97364" y="1418994"/>
            <a:ext cx="1828800" cy="1371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Straight Arrow Connector 29"/>
          <p:cNvCxnSpPr>
            <a:cxnSpLocks/>
          </p:cNvCxnSpPr>
          <p:nvPr/>
        </p:nvCxnSpPr>
        <p:spPr>
          <a:xfrm>
            <a:off x="4650904" y="4114800"/>
            <a:ext cx="316894" cy="41392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434880" y="4655041"/>
            <a:ext cx="2878993" cy="53860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Generative model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933592" y="4655041"/>
            <a:ext cx="3115596" cy="53860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Reconstruction loss</a:t>
            </a:r>
            <a:endParaRPr lang="en-US" i="1" dirty="0"/>
          </a:p>
        </p:txBody>
      </p:sp>
      <p:cxnSp>
        <p:nvCxnSpPr>
          <p:cNvPr id="73" name="Straight Arrow Connector 72"/>
          <p:cNvCxnSpPr>
            <a:cxnSpLocks/>
          </p:cNvCxnSpPr>
          <p:nvPr/>
        </p:nvCxnSpPr>
        <p:spPr>
          <a:xfrm flipH="1">
            <a:off x="3575192" y="4114800"/>
            <a:ext cx="473996" cy="47626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7056784" y="2876633"/>
            <a:ext cx="7315200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390F8B31-065A-F54C-9A74-F35BF6C905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4559" y="3610888"/>
            <a:ext cx="4397502" cy="662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B3A8FA2-E276-A341-A0AE-1B65733CD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360" y="2012077"/>
            <a:ext cx="265176" cy="24307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B2D3CED-463F-1544-B4F7-A893D51C0C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797" y="2538068"/>
            <a:ext cx="243078" cy="24307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99E8E06-0C93-B445-84D0-EECB023DA056}"/>
              </a:ext>
            </a:extLst>
          </p:cNvPr>
          <p:cNvSpPr txBox="1"/>
          <p:nvPr/>
        </p:nvSpPr>
        <p:spPr>
          <a:xfrm>
            <a:off x="1525314" y="1797018"/>
            <a:ext cx="401225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Input:  real imag</a:t>
            </a:r>
            <a:r>
              <a:rPr lang="en-US" sz="3400" dirty="0">
                <a:latin typeface="Calibri" panose="020F0502020204030204" pitchFamily="34" charset="0"/>
                <a:cs typeface="Times New Roman" panose="02020603050405020304" pitchFamily="18" charset="0"/>
              </a:rPr>
              <a:t>e</a:t>
            </a:r>
            <a:endParaRPr lang="en-US" sz="34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400" dirty="0">
                <a:latin typeface="Calibri" panose="020F0502020204030204" pitchFamily="34" charset="0"/>
                <a:cs typeface="Times New Roman" panose="02020603050405020304" pitchFamily="18" charset="0"/>
              </a:rPr>
              <a:t>Output: latent vector </a:t>
            </a:r>
            <a:endParaRPr lang="en-US" sz="34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636E9A-2E2B-5E45-B3E1-CD50D00B1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8</a:t>
            </a:fld>
            <a:endParaRPr lang="es-E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473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86"/>
    </mc:Choice>
    <mc:Fallback xmlns="">
      <p:transition spd="slow" advTm="42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6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1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3331" y="2962672"/>
            <a:ext cx="1828800" cy="1371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7895944" y="4229199"/>
            <a:ext cx="883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0.196</a:t>
            </a:r>
          </a:p>
        </p:txBody>
      </p:sp>
      <p:pic>
        <p:nvPicPr>
          <p:cNvPr id="6150" name="Picture 6" descr="http://people.eecs.berkeley.edu/~junyanz/projects/gvm/rec_lbfgs/outdoor4_64_iter23_conv4_alpha0.002/images/row0002_image00006.pn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828" y="2962672"/>
            <a:ext cx="1828800" cy="1371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/>
          <p:cNvSpPr txBox="1"/>
          <p:nvPr/>
        </p:nvSpPr>
        <p:spPr>
          <a:xfrm>
            <a:off x="10184441" y="4229199"/>
            <a:ext cx="883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0.238</a:t>
            </a:r>
          </a:p>
        </p:txBody>
      </p:sp>
      <p:pic>
        <p:nvPicPr>
          <p:cNvPr id="68" name="Picture 8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00325" y="2962672"/>
            <a:ext cx="1828800" cy="1371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74"/>
          <p:cNvSpPr txBox="1"/>
          <p:nvPr/>
        </p:nvSpPr>
        <p:spPr>
          <a:xfrm>
            <a:off x="12472938" y="4229199"/>
            <a:ext cx="883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0.332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301716" y="3078131"/>
            <a:ext cx="246535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Optimization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804" y="262077"/>
            <a:ext cx="13167360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Projecting an Image into GAN Manifold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225" y="5294955"/>
            <a:ext cx="5648414" cy="6866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45607" y="4641615"/>
            <a:ext cx="338560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dirty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Inverting Network</a:t>
            </a:r>
            <a:endParaRPr lang="en-US" sz="34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2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0370" y="1418994"/>
            <a:ext cx="1828800" cy="1371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423331" y="4734739"/>
            <a:ext cx="1828800" cy="1800199"/>
            <a:chOff x="7389545" y="4734739"/>
            <a:chExt cx="1828800" cy="1800199"/>
          </a:xfrm>
        </p:grpSpPr>
        <p:pic>
          <p:nvPicPr>
            <p:cNvPr id="31" name="Picture 14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389545" y="4734739"/>
              <a:ext cx="1828800" cy="13716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7862158" y="6073273"/>
              <a:ext cx="8835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0.218</a:t>
              </a:r>
            </a:p>
          </p:txBody>
        </p:sp>
      </p:grpSp>
      <p:pic>
        <p:nvPicPr>
          <p:cNvPr id="6146" name="Picture 2" descr="http://people.eecs.berkeley.edu/~junyanz/projects/gvm/rec_lbfgs/outdoor4_64_iter23_conv4_alpha0.002/images/row0000_image00006.png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867" y="1418994"/>
            <a:ext cx="1828800" cy="1371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9711828" y="4734739"/>
            <a:ext cx="1828800" cy="1781296"/>
            <a:chOff x="10335233" y="4091313"/>
            <a:chExt cx="1828800" cy="1781296"/>
          </a:xfrm>
        </p:grpSpPr>
        <p:pic>
          <p:nvPicPr>
            <p:cNvPr id="6148" name="Picture 4" descr="http://people.eecs.berkeley.edu/~junyanz/projects/gvm/rec_lbfgs/outdoor4_64_iter23_conv4_alpha0.002/images/row0001_image00006.png"/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35233" y="4091313"/>
              <a:ext cx="1828800" cy="13716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Box 44"/>
            <p:cNvSpPr txBox="1"/>
            <p:nvPr/>
          </p:nvSpPr>
          <p:spPr>
            <a:xfrm>
              <a:off x="10807846" y="5410944"/>
              <a:ext cx="8835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0.242</a:t>
              </a:r>
            </a:p>
          </p:txBody>
        </p:sp>
      </p:grpSp>
      <p:pic>
        <p:nvPicPr>
          <p:cNvPr id="65" name="Picture 6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97364" y="1418994"/>
            <a:ext cx="1828800" cy="1371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12000325" y="4734739"/>
            <a:ext cx="1828800" cy="1786409"/>
            <a:chOff x="10335233" y="6102424"/>
            <a:chExt cx="1828800" cy="1786409"/>
          </a:xfrm>
        </p:grpSpPr>
        <p:pic>
          <p:nvPicPr>
            <p:cNvPr id="66" name="Picture 4"/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335233" y="6102424"/>
              <a:ext cx="1828800" cy="13716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TextBox 66"/>
            <p:cNvSpPr txBox="1"/>
            <p:nvPr/>
          </p:nvSpPr>
          <p:spPr>
            <a:xfrm>
              <a:off x="10807846" y="7427168"/>
              <a:ext cx="8835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0.336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2816783" y="5987008"/>
            <a:ext cx="3745256" cy="1138773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3400" b="0" dirty="0"/>
              <a:t>Auto-encoder</a:t>
            </a:r>
            <a:endParaRPr lang="en-US" sz="3400" dirty="0"/>
          </a:p>
          <a:p>
            <a:pPr algn="ctr"/>
            <a:r>
              <a:rPr lang="en-US" sz="3400" dirty="0"/>
              <a:t>with a fixed decoder</a:t>
            </a:r>
          </a:p>
        </p:txBody>
      </p:sp>
      <p:sp>
        <p:nvSpPr>
          <p:cNvPr id="5" name="Rectangle 4"/>
          <p:cNvSpPr/>
          <p:nvPr/>
        </p:nvSpPr>
        <p:spPr>
          <a:xfrm>
            <a:off x="2806672" y="4068590"/>
            <a:ext cx="72476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/>
          <p:cNvSpPr/>
          <p:nvPr/>
        </p:nvSpPr>
        <p:spPr>
          <a:xfrm rot="5400000">
            <a:off x="4724785" y="4754923"/>
            <a:ext cx="413792" cy="2338409"/>
          </a:xfrm>
          <a:prstGeom prst="rightBrace">
            <a:avLst>
              <a:gd name="adj1" fmla="val 41475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525314" y="1797018"/>
            <a:ext cx="401225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Input:  real imag</a:t>
            </a:r>
            <a:r>
              <a:rPr lang="en-US" sz="3400" dirty="0">
                <a:latin typeface="Calibri" panose="020F0502020204030204" pitchFamily="34" charset="0"/>
                <a:cs typeface="Times New Roman" panose="02020603050405020304" pitchFamily="18" charset="0"/>
              </a:rPr>
              <a:t>e</a:t>
            </a:r>
            <a:endParaRPr lang="en-US" sz="34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400" dirty="0">
                <a:latin typeface="Calibri" panose="020F0502020204030204" pitchFamily="34" charset="0"/>
                <a:cs typeface="Times New Roman" panose="02020603050405020304" pitchFamily="18" charset="0"/>
              </a:rPr>
              <a:t>Output: latent vector </a:t>
            </a:r>
            <a:endParaRPr lang="en-US" sz="34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7045869" y="2876633"/>
            <a:ext cx="7315200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045869" y="4650057"/>
            <a:ext cx="7315200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480E6D18-FE94-FE44-92B4-5E7B88FBFA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4559" y="3610888"/>
            <a:ext cx="4397502" cy="662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1D792C-E90F-EA4E-A3F6-EC777B6E7C3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022" y="4733688"/>
            <a:ext cx="1463029" cy="4314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2BC7D6-423F-2A44-BAC9-D5821DF5EC4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360" y="2012077"/>
            <a:ext cx="265176" cy="2430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6177BA-B91B-CB4D-94C8-D308C8FE16E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797" y="2538068"/>
            <a:ext cx="243078" cy="2430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244050-21EB-9948-838F-74ABC7115ACB}"/>
              </a:ext>
            </a:extLst>
          </p:cNvPr>
          <p:cNvSpPr txBox="1"/>
          <p:nvPr/>
        </p:nvSpPr>
        <p:spPr>
          <a:xfrm>
            <a:off x="7906572" y="6856476"/>
            <a:ext cx="6723828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also see VAE-GAN based image projection</a:t>
            </a:r>
          </a:p>
          <a:p>
            <a:r>
              <a:rPr lang="en-US" dirty="0"/>
              <a:t>Neural Photo Editor [Brock et al. ICLR 2017]</a:t>
            </a:r>
          </a:p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D161B62-0E85-7843-A8E6-7825FAE27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9</a:t>
            </a:fld>
            <a:endParaRPr lang="es-E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660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38"/>
    </mc:Choice>
    <mc:Fallback xmlns="">
      <p:transition spd="slow" advTm="33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6" grpId="0" animBg="1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6.1|4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8.5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"/>
</p:tagLst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1931</Words>
  <Application>Microsoft Macintosh PowerPoint</Application>
  <PresentationFormat>Custom</PresentationFormat>
  <Paragraphs>531</Paragraphs>
  <Slides>70</Slides>
  <Notes>61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83" baseType="lpstr">
      <vt:lpstr>宋体</vt:lpstr>
      <vt:lpstr>Arial</vt:lpstr>
      <vt:lpstr>Avenir Book</vt:lpstr>
      <vt:lpstr>Avenir Light</vt:lpstr>
      <vt:lpstr>Calibri</vt:lpstr>
      <vt:lpstr>Cambria Math</vt:lpstr>
      <vt:lpstr>Gill Sans</vt:lpstr>
      <vt:lpstr>Helvetica</vt:lpstr>
      <vt:lpstr>Helvetica Light</vt:lpstr>
      <vt:lpstr>Helvetica Neue Medium</vt:lpstr>
      <vt:lpstr>Lucida Grande</vt:lpstr>
      <vt:lpstr>Times New Roman</vt:lpstr>
      <vt:lpstr>Tema de Office</vt:lpstr>
      <vt:lpstr>PowerPoint Presentation</vt:lpstr>
      <vt:lpstr>Image Editing with Optimization</vt:lpstr>
      <vt:lpstr>Image Editing with Optimization</vt:lpstr>
      <vt:lpstr>Learning Natural Image Manifold</vt:lpstr>
      <vt:lpstr>Changing Variables</vt:lpstr>
      <vt:lpstr>Projecting and Editing an Image</vt:lpstr>
      <vt:lpstr>Projecting and Editing an Image</vt:lpstr>
      <vt:lpstr>Projecting an Image into GAN Manifold</vt:lpstr>
      <vt:lpstr>Projecting an Image into GAN Manifold</vt:lpstr>
      <vt:lpstr>Projecting an Image into GAN Manifold</vt:lpstr>
      <vt:lpstr>Manipulating the Latent Code</vt:lpstr>
      <vt:lpstr>Post-Processing (optional)</vt:lpstr>
      <vt:lpstr>Image Editing with GANs</vt:lpstr>
      <vt:lpstr>Image Projection with GANs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Manipulating Latent code/layer (channel analysis)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Manipulating Latent code/layer (computing directions offline)</vt:lpstr>
      <vt:lpstr>Compute Δz</vt:lpstr>
      <vt:lpstr>Manipulating Latent code/layer (PCA directions)</vt:lpstr>
      <vt:lpstr>GANSpace: Discovering PCA directions</vt:lpstr>
      <vt:lpstr>GANSpace: Discovering PCA directions</vt:lpstr>
      <vt:lpstr>GANSpace: Discovering PCA directions</vt:lpstr>
      <vt:lpstr>Manipulating Latent code/layer (offline optimization)</vt:lpstr>
      <vt:lpstr>Offline optimization</vt:lpstr>
      <vt:lpstr>Offline optimization</vt:lpstr>
      <vt:lpstr>Different Ways of Using Networks </vt:lpstr>
      <vt:lpstr>Thank You!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cp:lastPrinted>2021-04-09T21:09:33Z</cp:lastPrinted>
  <dcterms:created xsi:type="dcterms:W3CDTF">2016-01-01T05:41:51Z</dcterms:created>
  <dcterms:modified xsi:type="dcterms:W3CDTF">2021-04-09T21:21:12Z</dcterms:modified>
</cp:coreProperties>
</file>